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33"/>
      <p:bold r:id="rId34"/>
    </p:embeddedFont>
    <p:embeddedFont>
      <p:font typeface="Alfa Slab One" panose="020B0604020202020204" charset="0"/>
      <p:regular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2436" y="-10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0007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d1851669c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d1851669c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d1851669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d1851669c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1851669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1851669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상관관계 표.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d1851669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d1851669c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d1851669c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d1851669c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d185166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d185166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논문속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정서분석의 출발점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방식중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하나인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 간단하게 말해서 입력한 문자열을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기준 단위로 절단하는 방법입니다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본문에서는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고려한 미묘함을 포획하기 위해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그램을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폭발은 또한 메모리 크기와 처리 속도를 배제한 계산상의 문제를 야기 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단어가 의견을 표현하는 데 사용되는 것은 아니기 때문에 단어 나 구를 의견을 표현하는 단어 목록으로 제한하는 기능 선택이 필요합니다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단어를 제한하는 것은 용어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벡터의 차원을 줄임으로써 처리 속도를 향상시킵니다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한편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단어는 종종 문맥을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잃게됩니다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 단어는 긍정적 인 메시지를 전달하는 것처럼 보이지만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느린 회복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구는 그렇지 않습니다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긍정적이고 부정적인 단어가 결합 될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 그램 문구 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실업률 감소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감정은 측정하기 쉽지 않습니다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문제를 해결하기 위해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사용하기로 결정했습니다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300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그러나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길이를 늘리는 것은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절충점이됩니다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너무 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사용하면 샘플에 과도하게 끼워지는 문제에 빠질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어휘집이 대상 문서에 너무 많이 지정되어 있기 때문에 해당 어휘집을 뉴스 기사 나 전문가의 글과 같은 다른 유형의 문서에 적용하기는 어렵습니다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또한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n-gram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인해 차원의 저주가 발생합니다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지형지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물의 수는 기하 급수적으로 증가하고 동일한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지형지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​​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물이있는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그램을 볼 확률은 훨씬 낮아집니다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이러한 차원의 폭발은 또한 메모리 크기와 처리 속도를 배제한 계산상의 문제를 야기 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절충을 해결하기 위해 추가 규칙을 사용하여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차원의 폭발을 피하기 위해 단어의 품사 태그를 명사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NNG),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형용사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(VA, VAX),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(MAG),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로 제한하여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그램을 구성 할 때 제한된 단어 집합을 사용합니다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우리는 또한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번보다 자주 발생하지 않는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삭제합니다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3049135-B1D8-43A7-AFBF-E14A82F4B9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97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데이터분석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차원이 저주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개념이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 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탐색하기 위해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보낸다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크기는 모두 똑같다고 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 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가득 찬 걸 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정도 인원으로 충분히 이 선을 탐색한 것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차원이 늘어난 것 뿐이라서 평면을 탐색할 사람을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배로 늘렸는데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,(1000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-&gt;2000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평면을 모두 탐색하기에 아주 불충분해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선을 정복했으니 한 차원 늘어난 평면을 정복하고자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보낸다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3049135-B1D8-43A7-AFBF-E14A82F4B9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60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데이터분석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차원이 저주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개념이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 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탐색하기 위해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보낸다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크기는 모두 똑같다고 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 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가득 찬 걸 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정도 인원으로 충분히 이 선을 탐색한 것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차원이 늘어난 것 뿐이라서 평면을 탐색할 사람을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배로 늘렸는데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,(1000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-&gt;2000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평면을 모두 탐색하기에 아주 불충분해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선을 정복했으니 한 차원 늘어난 평면을 정복하고자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보낸다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3049135-B1D8-43A7-AFBF-E14A82F4B95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99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차원이 늘어난 것 뿐이라서 평면을 탐색할 사람을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배로 늘렸는데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,(1000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-&gt;2000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평면을 모두 탐색하기에 아주 불충분해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수를 아주 늘려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보낸 결과다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수를 이렇게 늘려도 탐색하지 못한 빈 평면이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.....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차원에서 한 차원 더 늘려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공간을 정복하러 가본다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마찬가지로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보내본다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공간을 전부 탐색하기에는 아주 수가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모자라보인다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울며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겨자먹기로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만명을 보낸다</a:t>
            </a:r>
          </a:p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3049135-B1D8-43A7-AFBF-E14A82F4B9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6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d1851669c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d1851669c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충분히 탐색하려면 그만큼의 부하가 생김 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만명을 보냈는데도 탐색하지 못한 빈공간이 존재한다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저주는 이러한 자연 현상 그 자체다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늘어나면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공간을 탐색하기 위한 데이터가 기하급수적으로 증가한다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정복에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필요했으면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정복에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정복에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필요하다면 정말 이상적인 상황지만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차원에 정복에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필요했다면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정복엔 적어도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만명단위의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정복엔 어쩌면 무려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몇벡반단위의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이상의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차원이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, 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늘어날수록 필요한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보라돌이의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수는 끝없이 기하급수적으로 늘어난다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분석적 관점으로 접근하면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 모형 또는 머신 러닝 모형을 만들 때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변수의 수가 늘어나면 늘어날수록 그에 따라 적절한 모형을 만들기 위한 데이터나 계산 비용과 같은 리소스가 엄청나게 많이 필요하다는 것이다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3049135-B1D8-43A7-AFBF-E14A82F4B9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53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Language Model (</a:t>
            </a:r>
            <a:r>
              <a:rPr lang="ko-KR" altLang="en-US" dirty="0"/>
              <a:t>언어모델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Word representation(</a:t>
            </a:r>
            <a:r>
              <a:rPr lang="ko-KR" altLang="en-US" dirty="0"/>
              <a:t>단어 표현</a:t>
            </a:r>
            <a:r>
              <a:rPr lang="en-US" altLang="ko-KR" dirty="0"/>
              <a:t>)</a:t>
            </a:r>
            <a:r>
              <a:rPr lang="ko-KR" altLang="en-US" dirty="0"/>
              <a:t>을 배웠으니</a:t>
            </a:r>
            <a:r>
              <a:rPr lang="en-US" altLang="ko-KR" dirty="0"/>
              <a:t>, </a:t>
            </a:r>
            <a:r>
              <a:rPr lang="ko-KR" altLang="en-US" dirty="0"/>
              <a:t>이제는 우리가 말하는 언어 자체를 표현해보자</a:t>
            </a:r>
            <a:r>
              <a:rPr lang="en-US" altLang="ko-KR" dirty="0"/>
              <a:t>. </a:t>
            </a:r>
            <a:r>
              <a:rPr lang="ko-KR" altLang="en-US" dirty="0"/>
              <a:t>자연어 처리 분야에서는 언어 표현 방법을 </a:t>
            </a:r>
            <a:r>
              <a:rPr lang="en-US" altLang="ko-KR" dirty="0"/>
              <a:t>language modeling</a:t>
            </a:r>
            <a:r>
              <a:rPr lang="ko-KR" altLang="en-US" dirty="0"/>
              <a:t>이라고 부르고 해당 </a:t>
            </a:r>
            <a:r>
              <a:rPr lang="en-US" altLang="ko-KR" dirty="0"/>
              <a:t>modeling</a:t>
            </a:r>
            <a:r>
              <a:rPr lang="ko-KR" altLang="en-US" dirty="0"/>
              <a:t>은 주로 </a:t>
            </a:r>
            <a:r>
              <a:rPr lang="en-US" altLang="ko-KR" dirty="0"/>
              <a:t>Document(</a:t>
            </a:r>
            <a:r>
              <a:rPr lang="ko-KR" altLang="en-US" dirty="0"/>
              <a:t>문서</a:t>
            </a:r>
            <a:r>
              <a:rPr lang="en-US" altLang="ko-KR" dirty="0"/>
              <a:t>)</a:t>
            </a:r>
            <a:r>
              <a:rPr lang="ko-KR" altLang="en-US" dirty="0"/>
              <a:t>를 이루는 단어 열의 확률로 표현한다</a:t>
            </a:r>
            <a:r>
              <a:rPr lang="en-US" altLang="ko-KR" dirty="0"/>
              <a:t>. </a:t>
            </a:r>
            <a:r>
              <a:rPr lang="ko-KR" altLang="en-US" dirty="0"/>
              <a:t>이를 확률 수식으로 표현한다면 </a:t>
            </a:r>
            <a:r>
              <a:rPr lang="en-US" altLang="ko-KR" dirty="0"/>
              <a:t>P(w1, w2,..., </a:t>
            </a:r>
            <a:r>
              <a:rPr lang="en-US" altLang="ko-KR" dirty="0" err="1"/>
              <a:t>wt</a:t>
            </a:r>
            <a:r>
              <a:rPr lang="en-US" altLang="ko-KR" dirty="0"/>
              <a:t>) where </a:t>
            </a:r>
            <a:r>
              <a:rPr lang="en-US" altLang="ko-KR" dirty="0" err="1"/>
              <a:t>w∈Document</a:t>
            </a:r>
            <a:r>
              <a:rPr lang="en-US" altLang="ko-KR" dirty="0"/>
              <a:t> </a:t>
            </a:r>
            <a:r>
              <a:rPr lang="ko-KR" altLang="en-US" dirty="0"/>
              <a:t>으로 어떤 단어 열</a:t>
            </a:r>
            <a:r>
              <a:rPr lang="en-US" altLang="ko-KR" dirty="0"/>
              <a:t>(</a:t>
            </a:r>
            <a:r>
              <a:rPr lang="ko-KR" altLang="en-US" dirty="0"/>
              <a:t>뭉치</a:t>
            </a:r>
            <a:r>
              <a:rPr lang="en-US" altLang="ko-KR" dirty="0"/>
              <a:t>)</a:t>
            </a:r>
            <a:r>
              <a:rPr lang="ko-KR" altLang="en-US" dirty="0"/>
              <a:t>의 출현 확률로 볼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1-1. </a:t>
            </a:r>
            <a:r>
              <a:rPr lang="ko-KR" altLang="en-US" dirty="0"/>
              <a:t>전통적인 언어모델</a:t>
            </a:r>
          </a:p>
          <a:p>
            <a:r>
              <a:rPr lang="ko-KR" altLang="en-US" dirty="0"/>
              <a:t>전통적으로 언어 모델은 어떤 윈도우 사이즈 </a:t>
            </a:r>
            <a:r>
              <a:rPr lang="en-US" altLang="ko-KR" dirty="0"/>
              <a:t>n</a:t>
            </a:r>
            <a:r>
              <a:rPr lang="ko-KR" altLang="en-US" dirty="0"/>
              <a:t>에 따른 조건부 확률로 표현했다</a:t>
            </a:r>
            <a:r>
              <a:rPr lang="en-US" altLang="ko-KR" dirty="0"/>
              <a:t>. </a:t>
            </a:r>
            <a:r>
              <a:rPr lang="ko-KR" altLang="en-US" dirty="0"/>
              <a:t>아래 오른쪽 그림처럼 </a:t>
            </a:r>
            <a:r>
              <a:rPr lang="en-US" altLang="ko-KR" dirty="0"/>
              <a:t>w1~wi-1 </a:t>
            </a:r>
            <a:r>
              <a:rPr lang="ko-KR" altLang="en-US" dirty="0"/>
              <a:t>로 표현되는 앞선 단어 열이 </a:t>
            </a:r>
            <a:r>
              <a:rPr lang="ko-KR" altLang="en-US" dirty="0" err="1"/>
              <a:t>주어졌을때</a:t>
            </a:r>
            <a:r>
              <a:rPr lang="ko-KR" altLang="en-US" dirty="0"/>
              <a:t> 다음에 </a:t>
            </a:r>
            <a:r>
              <a:rPr lang="ko-KR" altLang="en-US" dirty="0" err="1"/>
              <a:t>나올단어</a:t>
            </a:r>
            <a:r>
              <a:rPr lang="ko-KR" altLang="en-US" dirty="0"/>
              <a:t> </a:t>
            </a:r>
            <a:r>
              <a:rPr lang="en-US" altLang="ko-KR" dirty="0" err="1"/>
              <a:t>wi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예측하는것</a:t>
            </a:r>
            <a:r>
              <a:rPr lang="en-US" altLang="ko-KR" dirty="0"/>
              <a:t>, </a:t>
            </a:r>
            <a:r>
              <a:rPr lang="ko-KR" altLang="en-US" dirty="0" err="1"/>
              <a:t>다시말해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철수가 밥을 </a:t>
            </a:r>
            <a:r>
              <a:rPr lang="en-US" altLang="ko-KR" dirty="0"/>
              <a:t>___" </a:t>
            </a:r>
            <a:r>
              <a:rPr lang="ko-KR" altLang="en-US" dirty="0"/>
              <a:t>에서 빈칸에 들어갈 말을 </a:t>
            </a:r>
            <a:r>
              <a:rPr lang="ko-KR" altLang="en-US" dirty="0" err="1"/>
              <a:t>예측할때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철수가</a:t>
            </a:r>
            <a:r>
              <a:rPr lang="en-US" altLang="ko-KR" dirty="0"/>
              <a:t>" + "</a:t>
            </a:r>
            <a:r>
              <a:rPr lang="ko-KR" altLang="en-US" dirty="0"/>
              <a:t>밥을</a:t>
            </a:r>
            <a:r>
              <a:rPr lang="en-US" altLang="ko-KR" dirty="0"/>
              <a:t>" 2</a:t>
            </a:r>
            <a:r>
              <a:rPr lang="ko-KR" altLang="en-US" dirty="0"/>
              <a:t>가지 단어를 기반으로 다음 단어를 예측한다는 이야기이다</a:t>
            </a:r>
            <a:r>
              <a:rPr lang="en-US" altLang="ko-KR" dirty="0"/>
              <a:t>. </a:t>
            </a:r>
            <a:r>
              <a:rPr lang="ko-KR" altLang="en-US" dirty="0"/>
              <a:t>뭐 그럴듯해 보인다</a:t>
            </a:r>
            <a:r>
              <a:rPr lang="en-US" altLang="ko-KR" dirty="0"/>
              <a:t>. </a:t>
            </a:r>
            <a:r>
              <a:rPr lang="ko-KR" altLang="en-US" dirty="0"/>
              <a:t>대량의 문서에서 문장을 </a:t>
            </a:r>
            <a:r>
              <a:rPr lang="en-US" altLang="ko-KR" dirty="0"/>
              <a:t>3</a:t>
            </a:r>
            <a:r>
              <a:rPr lang="ko-KR" altLang="en-US" dirty="0"/>
              <a:t>개의 토큰으로 나누어 </a:t>
            </a:r>
            <a:r>
              <a:rPr lang="en-US" altLang="ko-KR" dirty="0"/>
              <a:t>"</a:t>
            </a:r>
            <a:r>
              <a:rPr lang="ko-KR" altLang="en-US" dirty="0"/>
              <a:t>철수가</a:t>
            </a:r>
            <a:r>
              <a:rPr lang="en-US" altLang="ko-KR" dirty="0"/>
              <a:t>"+"</a:t>
            </a:r>
            <a:r>
              <a:rPr lang="ko-KR" altLang="en-US" dirty="0"/>
              <a:t>밥을</a:t>
            </a:r>
            <a:r>
              <a:rPr lang="en-US" altLang="ko-KR" dirty="0"/>
              <a:t>"+____ </a:t>
            </a:r>
            <a:r>
              <a:rPr lang="ko-KR" altLang="en-US" dirty="0"/>
              <a:t>형태의 단어열을 뽑은 후 빈칸에 가장 많이 나오는 단어가 아마 최고의 후보가 </a:t>
            </a:r>
            <a:r>
              <a:rPr lang="ko-KR" altLang="en-US" dirty="0" err="1"/>
              <a:t>될것이다</a:t>
            </a:r>
            <a:r>
              <a:rPr lang="en-US" altLang="ko-KR" dirty="0"/>
              <a:t>. </a:t>
            </a:r>
            <a:r>
              <a:rPr lang="ko-KR" altLang="en-US" dirty="0" err="1"/>
              <a:t>이와같은</a:t>
            </a:r>
            <a:r>
              <a:rPr lang="ko-KR" altLang="en-US" dirty="0"/>
              <a:t> 형태를 확률 식으로 표현하면 아래 오른쪽그림 제일 아래서 보듯 </a:t>
            </a:r>
            <a:r>
              <a:rPr lang="en-US" altLang="ko-KR" dirty="0"/>
              <a:t>P(</a:t>
            </a:r>
            <a:r>
              <a:rPr lang="en-US" altLang="ko-KR" dirty="0" err="1"/>
              <a:t>wt</a:t>
            </a:r>
            <a:r>
              <a:rPr lang="en-US" altLang="ko-KR" dirty="0"/>
              <a:t> | wt-1,.., w1) = count(</a:t>
            </a:r>
            <a:r>
              <a:rPr lang="en-US" altLang="ko-KR" dirty="0" err="1"/>
              <a:t>wt</a:t>
            </a:r>
            <a:r>
              <a:rPr lang="en-US" altLang="ko-KR" dirty="0"/>
              <a:t>, wt-1 ~, w1)/count(wt-1 ~, w1) </a:t>
            </a:r>
            <a:r>
              <a:rPr lang="ko-KR" altLang="en-US" dirty="0"/>
              <a:t>처럼 표현이 되겠지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  </a:t>
            </a:r>
          </a:p>
          <a:p>
            <a:r>
              <a:rPr lang="ko-KR" altLang="en-US" dirty="0"/>
              <a:t>그런데 이런 전통적인 방법</a:t>
            </a:r>
            <a:r>
              <a:rPr lang="en-US" altLang="ko-KR" dirty="0"/>
              <a:t>(count-based methods)</a:t>
            </a:r>
            <a:r>
              <a:rPr lang="ko-KR" altLang="en-US" dirty="0"/>
              <a:t>은 모든 단어의 출현빈도를 다 저장해야 한다는 매우 큰 문제가 있다</a:t>
            </a:r>
            <a:r>
              <a:rPr lang="en-US" altLang="ko-KR" dirty="0"/>
              <a:t>. 10</a:t>
            </a:r>
            <a:r>
              <a:rPr lang="ko-KR" altLang="en-US" dirty="0"/>
              <a:t>만개의 단어면 </a:t>
            </a:r>
            <a:r>
              <a:rPr lang="en-US" altLang="ko-KR" dirty="0"/>
              <a:t>bi-gram matrix</a:t>
            </a:r>
            <a:r>
              <a:rPr lang="ko-KR" altLang="en-US" dirty="0"/>
              <a:t>로 저장하면 </a:t>
            </a:r>
            <a:r>
              <a:rPr lang="en-US" altLang="ko-KR" dirty="0"/>
              <a:t>10</a:t>
            </a:r>
            <a:r>
              <a:rPr lang="ko-KR" altLang="en-US" dirty="0"/>
              <a:t>만</a:t>
            </a:r>
            <a:r>
              <a:rPr lang="en-US" altLang="ko-KR" dirty="0"/>
              <a:t>X10</a:t>
            </a:r>
            <a:r>
              <a:rPr lang="ko-KR" altLang="en-US" dirty="0"/>
              <a:t>만 </a:t>
            </a:r>
            <a:r>
              <a:rPr lang="ko-KR" altLang="en-US" dirty="0" err="1"/>
              <a:t>이되고</a:t>
            </a:r>
            <a:r>
              <a:rPr lang="ko-KR" altLang="en-US" dirty="0"/>
              <a:t> </a:t>
            </a:r>
            <a:r>
              <a:rPr lang="en-US" altLang="ko-KR" dirty="0"/>
              <a:t>3-gram, 4-gram </a:t>
            </a:r>
            <a:r>
              <a:rPr lang="ko-KR" altLang="en-US" dirty="0"/>
              <a:t>등등을 </a:t>
            </a:r>
            <a:r>
              <a:rPr lang="ko-KR" altLang="en-US" dirty="0" err="1"/>
              <a:t>다장하려면</a:t>
            </a:r>
            <a:r>
              <a:rPr lang="ko-KR" altLang="en-US" dirty="0"/>
              <a:t> 엄청난 메모리가 필요하고 현실적으로 불가능하다</a:t>
            </a:r>
            <a:r>
              <a:rPr lang="en-US" altLang="ko-KR" dirty="0"/>
              <a:t>. </a:t>
            </a:r>
            <a:r>
              <a:rPr lang="ko-KR" altLang="en-US" dirty="0"/>
              <a:t>이러한 문제 해결을 위해 많은 방법</a:t>
            </a:r>
            <a:r>
              <a:rPr lang="en-US" altLang="ko-KR" dirty="0"/>
              <a:t>(SVD, LDA </a:t>
            </a:r>
            <a:r>
              <a:rPr lang="ko-KR" altLang="en-US" dirty="0"/>
              <a:t>등등</a:t>
            </a:r>
            <a:r>
              <a:rPr lang="en-US" altLang="ko-KR" dirty="0"/>
              <a:t>) </a:t>
            </a:r>
            <a:r>
              <a:rPr lang="ko-KR" altLang="en-US" dirty="0"/>
              <a:t>이 있었지만 최근 가장 </a:t>
            </a:r>
            <a:r>
              <a:rPr lang="ko-KR" altLang="en-US" dirty="0" err="1"/>
              <a:t>파워풀한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을 살펴보자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3049135-B1D8-43A7-AFBF-E14A82F4B95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171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Language Model (</a:t>
            </a:r>
            <a:r>
              <a:rPr lang="ko-KR" altLang="en-US" dirty="0"/>
              <a:t>언어모델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Word representation(</a:t>
            </a:r>
            <a:r>
              <a:rPr lang="ko-KR" altLang="en-US" dirty="0"/>
              <a:t>단어 표현</a:t>
            </a:r>
            <a:r>
              <a:rPr lang="en-US" altLang="ko-KR" dirty="0"/>
              <a:t>)</a:t>
            </a:r>
            <a:r>
              <a:rPr lang="ko-KR" altLang="en-US" dirty="0"/>
              <a:t>을 배웠으니</a:t>
            </a:r>
            <a:r>
              <a:rPr lang="en-US" altLang="ko-KR" dirty="0"/>
              <a:t>, </a:t>
            </a:r>
            <a:r>
              <a:rPr lang="ko-KR" altLang="en-US" dirty="0"/>
              <a:t>이제는 우리가 말하는 언어 자체를 표현해보자</a:t>
            </a:r>
            <a:r>
              <a:rPr lang="en-US" altLang="ko-KR" dirty="0"/>
              <a:t>. </a:t>
            </a:r>
            <a:r>
              <a:rPr lang="ko-KR" altLang="en-US" dirty="0"/>
              <a:t>자연어 처리 분야에서는 언어 표현 방법을 </a:t>
            </a:r>
            <a:r>
              <a:rPr lang="en-US" altLang="ko-KR" dirty="0"/>
              <a:t>language modeling</a:t>
            </a:r>
            <a:r>
              <a:rPr lang="ko-KR" altLang="en-US" dirty="0"/>
              <a:t>이라고 부르고 해당 </a:t>
            </a:r>
            <a:r>
              <a:rPr lang="en-US" altLang="ko-KR" dirty="0"/>
              <a:t>modeling</a:t>
            </a:r>
            <a:r>
              <a:rPr lang="ko-KR" altLang="en-US" dirty="0"/>
              <a:t>은 주로 </a:t>
            </a:r>
            <a:r>
              <a:rPr lang="en-US" altLang="ko-KR" dirty="0"/>
              <a:t>Document(</a:t>
            </a:r>
            <a:r>
              <a:rPr lang="ko-KR" altLang="en-US" dirty="0"/>
              <a:t>문서</a:t>
            </a:r>
            <a:r>
              <a:rPr lang="en-US" altLang="ko-KR" dirty="0"/>
              <a:t>)</a:t>
            </a:r>
            <a:r>
              <a:rPr lang="ko-KR" altLang="en-US" dirty="0"/>
              <a:t>를 이루는 단어 열의 확률로 표현한다</a:t>
            </a:r>
            <a:r>
              <a:rPr lang="en-US" altLang="ko-KR" dirty="0"/>
              <a:t>. </a:t>
            </a:r>
            <a:r>
              <a:rPr lang="ko-KR" altLang="en-US" dirty="0"/>
              <a:t>이를 확률 수식으로 표현한다면 </a:t>
            </a:r>
            <a:r>
              <a:rPr lang="en-US" altLang="ko-KR" dirty="0"/>
              <a:t>P(w1, w2,..., </a:t>
            </a:r>
            <a:r>
              <a:rPr lang="en-US" altLang="ko-KR" dirty="0" err="1"/>
              <a:t>wt</a:t>
            </a:r>
            <a:r>
              <a:rPr lang="en-US" altLang="ko-KR" dirty="0"/>
              <a:t>) where </a:t>
            </a:r>
            <a:r>
              <a:rPr lang="en-US" altLang="ko-KR" dirty="0" err="1"/>
              <a:t>w∈Document</a:t>
            </a:r>
            <a:r>
              <a:rPr lang="en-US" altLang="ko-KR" dirty="0"/>
              <a:t> </a:t>
            </a:r>
            <a:r>
              <a:rPr lang="ko-KR" altLang="en-US" dirty="0"/>
              <a:t>으로 어떤 단어 열</a:t>
            </a:r>
            <a:r>
              <a:rPr lang="en-US" altLang="ko-KR" dirty="0"/>
              <a:t>(</a:t>
            </a:r>
            <a:r>
              <a:rPr lang="ko-KR" altLang="en-US" dirty="0"/>
              <a:t>뭉치</a:t>
            </a:r>
            <a:r>
              <a:rPr lang="en-US" altLang="ko-KR" dirty="0"/>
              <a:t>)</a:t>
            </a:r>
            <a:r>
              <a:rPr lang="ko-KR" altLang="en-US" dirty="0"/>
              <a:t>의 출현 확률로 볼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1-1. </a:t>
            </a:r>
            <a:r>
              <a:rPr lang="ko-KR" altLang="en-US" dirty="0"/>
              <a:t>전통적인 언어모델</a:t>
            </a:r>
          </a:p>
          <a:p>
            <a:r>
              <a:rPr lang="ko-KR" altLang="en-US" dirty="0"/>
              <a:t>전통적으로 언어 모델은 어떤 윈도우 사이즈 </a:t>
            </a:r>
            <a:r>
              <a:rPr lang="en-US" altLang="ko-KR" dirty="0"/>
              <a:t>n</a:t>
            </a:r>
            <a:r>
              <a:rPr lang="ko-KR" altLang="en-US" dirty="0"/>
              <a:t>에 따른 조건부 확률로 표현했다</a:t>
            </a:r>
            <a:r>
              <a:rPr lang="en-US" altLang="ko-KR" dirty="0"/>
              <a:t>. </a:t>
            </a:r>
            <a:r>
              <a:rPr lang="ko-KR" altLang="en-US" dirty="0"/>
              <a:t>아래 오른쪽 그림처럼 </a:t>
            </a:r>
            <a:r>
              <a:rPr lang="en-US" altLang="ko-KR" dirty="0"/>
              <a:t>w1~wi-1 </a:t>
            </a:r>
            <a:r>
              <a:rPr lang="ko-KR" altLang="en-US" dirty="0"/>
              <a:t>로 표현되는 앞선 단어 열이 </a:t>
            </a:r>
            <a:r>
              <a:rPr lang="ko-KR" altLang="en-US" dirty="0" err="1"/>
              <a:t>주어졌을때</a:t>
            </a:r>
            <a:r>
              <a:rPr lang="ko-KR" altLang="en-US" dirty="0"/>
              <a:t> 다음에 </a:t>
            </a:r>
            <a:r>
              <a:rPr lang="ko-KR" altLang="en-US" dirty="0" err="1"/>
              <a:t>나올단어</a:t>
            </a:r>
            <a:r>
              <a:rPr lang="ko-KR" altLang="en-US" dirty="0"/>
              <a:t> </a:t>
            </a:r>
            <a:r>
              <a:rPr lang="en-US" altLang="ko-KR" dirty="0" err="1"/>
              <a:t>wi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예측하는것</a:t>
            </a:r>
            <a:r>
              <a:rPr lang="en-US" altLang="ko-KR" dirty="0"/>
              <a:t>, </a:t>
            </a:r>
            <a:r>
              <a:rPr lang="ko-KR" altLang="en-US" dirty="0" err="1"/>
              <a:t>다시말해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철수가 밥을 </a:t>
            </a:r>
            <a:r>
              <a:rPr lang="en-US" altLang="ko-KR" dirty="0"/>
              <a:t>___" </a:t>
            </a:r>
            <a:r>
              <a:rPr lang="ko-KR" altLang="en-US" dirty="0"/>
              <a:t>에서 빈칸에 들어갈 말을 </a:t>
            </a:r>
            <a:r>
              <a:rPr lang="ko-KR" altLang="en-US" dirty="0" err="1"/>
              <a:t>예측할때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철수가</a:t>
            </a:r>
            <a:r>
              <a:rPr lang="en-US" altLang="ko-KR" dirty="0"/>
              <a:t>" + "</a:t>
            </a:r>
            <a:r>
              <a:rPr lang="ko-KR" altLang="en-US" dirty="0"/>
              <a:t>밥을</a:t>
            </a:r>
            <a:r>
              <a:rPr lang="en-US" altLang="ko-KR" dirty="0"/>
              <a:t>" 2</a:t>
            </a:r>
            <a:r>
              <a:rPr lang="ko-KR" altLang="en-US" dirty="0"/>
              <a:t>가지 단어를 기반으로 다음 단어를 예측한다는 이야기이다</a:t>
            </a:r>
            <a:r>
              <a:rPr lang="en-US" altLang="ko-KR" dirty="0"/>
              <a:t>. </a:t>
            </a:r>
            <a:r>
              <a:rPr lang="ko-KR" altLang="en-US" dirty="0"/>
              <a:t>뭐 그럴듯해 보인다</a:t>
            </a:r>
            <a:r>
              <a:rPr lang="en-US" altLang="ko-KR" dirty="0"/>
              <a:t>. </a:t>
            </a:r>
            <a:r>
              <a:rPr lang="ko-KR" altLang="en-US" dirty="0"/>
              <a:t>대량의 문서에서 문장을 </a:t>
            </a:r>
            <a:r>
              <a:rPr lang="en-US" altLang="ko-KR" dirty="0"/>
              <a:t>3</a:t>
            </a:r>
            <a:r>
              <a:rPr lang="ko-KR" altLang="en-US" dirty="0"/>
              <a:t>개의 토큰으로 나누어 </a:t>
            </a:r>
            <a:r>
              <a:rPr lang="en-US" altLang="ko-KR" dirty="0"/>
              <a:t>"</a:t>
            </a:r>
            <a:r>
              <a:rPr lang="ko-KR" altLang="en-US" dirty="0"/>
              <a:t>철수가</a:t>
            </a:r>
            <a:r>
              <a:rPr lang="en-US" altLang="ko-KR" dirty="0"/>
              <a:t>"+"</a:t>
            </a:r>
            <a:r>
              <a:rPr lang="ko-KR" altLang="en-US" dirty="0"/>
              <a:t>밥을</a:t>
            </a:r>
            <a:r>
              <a:rPr lang="en-US" altLang="ko-KR" dirty="0"/>
              <a:t>"+____ </a:t>
            </a:r>
            <a:r>
              <a:rPr lang="ko-KR" altLang="en-US" dirty="0"/>
              <a:t>형태의 단어열을 뽑은 후 빈칸에 가장 많이 나오는 단어가 아마 최고의 후보가 </a:t>
            </a:r>
            <a:r>
              <a:rPr lang="ko-KR" altLang="en-US" dirty="0" err="1"/>
              <a:t>될것이다</a:t>
            </a:r>
            <a:r>
              <a:rPr lang="en-US" altLang="ko-KR" dirty="0"/>
              <a:t>. </a:t>
            </a:r>
            <a:r>
              <a:rPr lang="ko-KR" altLang="en-US" dirty="0" err="1"/>
              <a:t>이와같은</a:t>
            </a:r>
            <a:r>
              <a:rPr lang="ko-KR" altLang="en-US" dirty="0"/>
              <a:t> 형태를 확률 식으로 표현하면 아래 오른쪽그림 제일 아래서 보듯 </a:t>
            </a:r>
            <a:r>
              <a:rPr lang="en-US" altLang="ko-KR" dirty="0"/>
              <a:t>P(</a:t>
            </a:r>
            <a:r>
              <a:rPr lang="en-US" altLang="ko-KR" dirty="0" err="1"/>
              <a:t>wt</a:t>
            </a:r>
            <a:r>
              <a:rPr lang="en-US" altLang="ko-KR" dirty="0"/>
              <a:t> | wt-1,.., w1) = count(</a:t>
            </a:r>
            <a:r>
              <a:rPr lang="en-US" altLang="ko-KR" dirty="0" err="1"/>
              <a:t>wt</a:t>
            </a:r>
            <a:r>
              <a:rPr lang="en-US" altLang="ko-KR" dirty="0"/>
              <a:t>, wt-1 ~, w1)/count(wt-1 ~, w1) </a:t>
            </a:r>
            <a:r>
              <a:rPr lang="ko-KR" altLang="en-US" dirty="0"/>
              <a:t>처럼 표현이 되겠지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  </a:t>
            </a:r>
          </a:p>
          <a:p>
            <a:r>
              <a:rPr lang="ko-KR" altLang="en-US" dirty="0"/>
              <a:t>그런데 이런 전통적인 방법</a:t>
            </a:r>
            <a:r>
              <a:rPr lang="en-US" altLang="ko-KR" dirty="0"/>
              <a:t>(count-based methods)</a:t>
            </a:r>
            <a:r>
              <a:rPr lang="ko-KR" altLang="en-US" dirty="0"/>
              <a:t>은 모든 단어의 출현빈도를 다 저장해야 한다는 매우 큰 문제가 있다</a:t>
            </a:r>
            <a:r>
              <a:rPr lang="en-US" altLang="ko-KR" dirty="0"/>
              <a:t>. 10</a:t>
            </a:r>
            <a:r>
              <a:rPr lang="ko-KR" altLang="en-US" dirty="0"/>
              <a:t>만개의 단어면 </a:t>
            </a:r>
            <a:r>
              <a:rPr lang="en-US" altLang="ko-KR" dirty="0"/>
              <a:t>bi-gram matrix</a:t>
            </a:r>
            <a:r>
              <a:rPr lang="ko-KR" altLang="en-US" dirty="0"/>
              <a:t>로 저장하면 </a:t>
            </a:r>
            <a:r>
              <a:rPr lang="en-US" altLang="ko-KR" dirty="0"/>
              <a:t>10</a:t>
            </a:r>
            <a:r>
              <a:rPr lang="ko-KR" altLang="en-US" dirty="0"/>
              <a:t>만</a:t>
            </a:r>
            <a:r>
              <a:rPr lang="en-US" altLang="ko-KR" dirty="0"/>
              <a:t>X10</a:t>
            </a:r>
            <a:r>
              <a:rPr lang="ko-KR" altLang="en-US" dirty="0"/>
              <a:t>만 </a:t>
            </a:r>
            <a:r>
              <a:rPr lang="ko-KR" altLang="en-US" dirty="0" err="1"/>
              <a:t>이되고</a:t>
            </a:r>
            <a:r>
              <a:rPr lang="ko-KR" altLang="en-US" dirty="0"/>
              <a:t> </a:t>
            </a:r>
            <a:r>
              <a:rPr lang="en-US" altLang="ko-KR" dirty="0"/>
              <a:t>3-gram, 4-gram </a:t>
            </a:r>
            <a:r>
              <a:rPr lang="ko-KR" altLang="en-US" dirty="0"/>
              <a:t>등등을 </a:t>
            </a:r>
            <a:r>
              <a:rPr lang="ko-KR" altLang="en-US" dirty="0" err="1"/>
              <a:t>다장하려면</a:t>
            </a:r>
            <a:r>
              <a:rPr lang="ko-KR" altLang="en-US" dirty="0"/>
              <a:t> 엄청난 메모리가 필요하고 현실적으로 불가능하다</a:t>
            </a:r>
            <a:r>
              <a:rPr lang="en-US" altLang="ko-KR" dirty="0"/>
              <a:t>. </a:t>
            </a:r>
            <a:r>
              <a:rPr lang="ko-KR" altLang="en-US" dirty="0"/>
              <a:t>이러한 문제 해결을 위해 많은 방법</a:t>
            </a:r>
            <a:r>
              <a:rPr lang="en-US" altLang="ko-KR" dirty="0"/>
              <a:t>(SVD, LDA </a:t>
            </a:r>
            <a:r>
              <a:rPr lang="ko-KR" altLang="en-US" dirty="0"/>
              <a:t>등등</a:t>
            </a:r>
            <a:r>
              <a:rPr lang="en-US" altLang="ko-KR" dirty="0"/>
              <a:t>) </a:t>
            </a:r>
            <a:r>
              <a:rPr lang="ko-KR" altLang="en-US" dirty="0"/>
              <a:t>이 있었지만 최근 가장 </a:t>
            </a:r>
            <a:r>
              <a:rPr lang="ko-KR" altLang="en-US" dirty="0" err="1"/>
              <a:t>파워풀한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을 살펴보자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3049135-B1D8-43A7-AFBF-E14A82F4B9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14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Language Model (</a:t>
            </a:r>
            <a:r>
              <a:rPr lang="ko-KR" altLang="en-US" dirty="0"/>
              <a:t>언어모델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Word representation(</a:t>
            </a:r>
            <a:r>
              <a:rPr lang="ko-KR" altLang="en-US" dirty="0"/>
              <a:t>단어 표현</a:t>
            </a:r>
            <a:r>
              <a:rPr lang="en-US" altLang="ko-KR" dirty="0"/>
              <a:t>)</a:t>
            </a:r>
            <a:r>
              <a:rPr lang="ko-KR" altLang="en-US" dirty="0"/>
              <a:t>을 배웠으니</a:t>
            </a:r>
            <a:r>
              <a:rPr lang="en-US" altLang="ko-KR" dirty="0"/>
              <a:t>, </a:t>
            </a:r>
            <a:r>
              <a:rPr lang="ko-KR" altLang="en-US" dirty="0"/>
              <a:t>이제는 우리가 말하는 언어 자체를 표현해보자</a:t>
            </a:r>
            <a:r>
              <a:rPr lang="en-US" altLang="ko-KR" dirty="0"/>
              <a:t>. </a:t>
            </a:r>
            <a:r>
              <a:rPr lang="ko-KR" altLang="en-US" dirty="0"/>
              <a:t>자연어 처리 분야에서는 언어 표현 방법을 </a:t>
            </a:r>
            <a:r>
              <a:rPr lang="en-US" altLang="ko-KR" dirty="0"/>
              <a:t>language modeling</a:t>
            </a:r>
            <a:r>
              <a:rPr lang="ko-KR" altLang="en-US" dirty="0"/>
              <a:t>이라고 부르고 해당 </a:t>
            </a:r>
            <a:r>
              <a:rPr lang="en-US" altLang="ko-KR" dirty="0"/>
              <a:t>modeling</a:t>
            </a:r>
            <a:r>
              <a:rPr lang="ko-KR" altLang="en-US" dirty="0"/>
              <a:t>은 주로 </a:t>
            </a:r>
            <a:r>
              <a:rPr lang="en-US" altLang="ko-KR" dirty="0"/>
              <a:t>Document(</a:t>
            </a:r>
            <a:r>
              <a:rPr lang="ko-KR" altLang="en-US" dirty="0"/>
              <a:t>문서</a:t>
            </a:r>
            <a:r>
              <a:rPr lang="en-US" altLang="ko-KR" dirty="0"/>
              <a:t>)</a:t>
            </a:r>
            <a:r>
              <a:rPr lang="ko-KR" altLang="en-US" dirty="0"/>
              <a:t>를 이루는 단어 열의 확률로 표현한다</a:t>
            </a:r>
            <a:r>
              <a:rPr lang="en-US" altLang="ko-KR" dirty="0"/>
              <a:t>. </a:t>
            </a:r>
            <a:r>
              <a:rPr lang="ko-KR" altLang="en-US" dirty="0"/>
              <a:t>이를 확률 수식으로 표현한다면 </a:t>
            </a:r>
            <a:r>
              <a:rPr lang="en-US" altLang="ko-KR" dirty="0"/>
              <a:t>P(w1, w2,..., </a:t>
            </a:r>
            <a:r>
              <a:rPr lang="en-US" altLang="ko-KR" dirty="0" err="1"/>
              <a:t>wt</a:t>
            </a:r>
            <a:r>
              <a:rPr lang="en-US" altLang="ko-KR" dirty="0"/>
              <a:t>) where </a:t>
            </a:r>
            <a:r>
              <a:rPr lang="en-US" altLang="ko-KR" dirty="0" err="1"/>
              <a:t>w∈Document</a:t>
            </a:r>
            <a:r>
              <a:rPr lang="en-US" altLang="ko-KR" dirty="0"/>
              <a:t> </a:t>
            </a:r>
            <a:r>
              <a:rPr lang="ko-KR" altLang="en-US" dirty="0"/>
              <a:t>으로 어떤 단어 열</a:t>
            </a:r>
            <a:r>
              <a:rPr lang="en-US" altLang="ko-KR" dirty="0"/>
              <a:t>(</a:t>
            </a:r>
            <a:r>
              <a:rPr lang="ko-KR" altLang="en-US" dirty="0"/>
              <a:t>뭉치</a:t>
            </a:r>
            <a:r>
              <a:rPr lang="en-US" altLang="ko-KR" dirty="0"/>
              <a:t>)</a:t>
            </a:r>
            <a:r>
              <a:rPr lang="ko-KR" altLang="en-US" dirty="0"/>
              <a:t>의 출현 확률로 볼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1-1. </a:t>
            </a:r>
            <a:r>
              <a:rPr lang="ko-KR" altLang="en-US" dirty="0"/>
              <a:t>전통적인 언어모델</a:t>
            </a:r>
          </a:p>
          <a:p>
            <a:r>
              <a:rPr lang="ko-KR" altLang="en-US" dirty="0"/>
              <a:t>전통적으로 언어 모델은 어떤 윈도우 사이즈 </a:t>
            </a:r>
            <a:r>
              <a:rPr lang="en-US" altLang="ko-KR" dirty="0"/>
              <a:t>n</a:t>
            </a:r>
            <a:r>
              <a:rPr lang="ko-KR" altLang="en-US" dirty="0"/>
              <a:t>에 따른 조건부 확률로 표현했다</a:t>
            </a:r>
            <a:r>
              <a:rPr lang="en-US" altLang="ko-KR" dirty="0"/>
              <a:t>. </a:t>
            </a:r>
            <a:r>
              <a:rPr lang="ko-KR" altLang="en-US" dirty="0"/>
              <a:t>아래 오른쪽 그림처럼 </a:t>
            </a:r>
            <a:r>
              <a:rPr lang="en-US" altLang="ko-KR" dirty="0"/>
              <a:t>w1~wi-1 </a:t>
            </a:r>
            <a:r>
              <a:rPr lang="ko-KR" altLang="en-US" dirty="0"/>
              <a:t>로 표현되는 앞선 단어 열이 </a:t>
            </a:r>
            <a:r>
              <a:rPr lang="ko-KR" altLang="en-US" dirty="0" err="1"/>
              <a:t>주어졌을때</a:t>
            </a:r>
            <a:r>
              <a:rPr lang="ko-KR" altLang="en-US" dirty="0"/>
              <a:t> 다음에 </a:t>
            </a:r>
            <a:r>
              <a:rPr lang="ko-KR" altLang="en-US" dirty="0" err="1"/>
              <a:t>나올단어</a:t>
            </a:r>
            <a:r>
              <a:rPr lang="ko-KR" altLang="en-US" dirty="0"/>
              <a:t> </a:t>
            </a:r>
            <a:r>
              <a:rPr lang="en-US" altLang="ko-KR" dirty="0" err="1"/>
              <a:t>wi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예측하는것</a:t>
            </a:r>
            <a:r>
              <a:rPr lang="en-US" altLang="ko-KR" dirty="0"/>
              <a:t>, </a:t>
            </a:r>
            <a:r>
              <a:rPr lang="ko-KR" altLang="en-US" dirty="0" err="1"/>
              <a:t>다시말해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철수가 밥을 </a:t>
            </a:r>
            <a:r>
              <a:rPr lang="en-US" altLang="ko-KR" dirty="0"/>
              <a:t>___" </a:t>
            </a:r>
            <a:r>
              <a:rPr lang="ko-KR" altLang="en-US" dirty="0"/>
              <a:t>에서 빈칸에 들어갈 말을 </a:t>
            </a:r>
            <a:r>
              <a:rPr lang="ko-KR" altLang="en-US" dirty="0" err="1"/>
              <a:t>예측할때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철수가</a:t>
            </a:r>
            <a:r>
              <a:rPr lang="en-US" altLang="ko-KR" dirty="0"/>
              <a:t>" + "</a:t>
            </a:r>
            <a:r>
              <a:rPr lang="ko-KR" altLang="en-US" dirty="0"/>
              <a:t>밥을</a:t>
            </a:r>
            <a:r>
              <a:rPr lang="en-US" altLang="ko-KR" dirty="0"/>
              <a:t>" 2</a:t>
            </a:r>
            <a:r>
              <a:rPr lang="ko-KR" altLang="en-US" dirty="0"/>
              <a:t>가지 단어를 기반으로 다음 단어를 예측한다는 이야기이다</a:t>
            </a:r>
            <a:r>
              <a:rPr lang="en-US" altLang="ko-KR" dirty="0"/>
              <a:t>. </a:t>
            </a:r>
            <a:r>
              <a:rPr lang="ko-KR" altLang="en-US" dirty="0"/>
              <a:t>뭐 그럴듯해 보인다</a:t>
            </a:r>
            <a:r>
              <a:rPr lang="en-US" altLang="ko-KR" dirty="0"/>
              <a:t>. </a:t>
            </a:r>
            <a:r>
              <a:rPr lang="ko-KR" altLang="en-US" dirty="0"/>
              <a:t>대량의 문서에서 문장을 </a:t>
            </a:r>
            <a:r>
              <a:rPr lang="en-US" altLang="ko-KR" dirty="0"/>
              <a:t>3</a:t>
            </a:r>
            <a:r>
              <a:rPr lang="ko-KR" altLang="en-US" dirty="0"/>
              <a:t>개의 토큰으로 나누어 </a:t>
            </a:r>
            <a:r>
              <a:rPr lang="en-US" altLang="ko-KR" dirty="0"/>
              <a:t>"</a:t>
            </a:r>
            <a:r>
              <a:rPr lang="ko-KR" altLang="en-US" dirty="0"/>
              <a:t>철수가</a:t>
            </a:r>
            <a:r>
              <a:rPr lang="en-US" altLang="ko-KR" dirty="0"/>
              <a:t>"+"</a:t>
            </a:r>
            <a:r>
              <a:rPr lang="ko-KR" altLang="en-US" dirty="0"/>
              <a:t>밥을</a:t>
            </a:r>
            <a:r>
              <a:rPr lang="en-US" altLang="ko-KR" dirty="0"/>
              <a:t>"+____ </a:t>
            </a:r>
            <a:r>
              <a:rPr lang="ko-KR" altLang="en-US" dirty="0"/>
              <a:t>형태의 단어열을 뽑은 후 빈칸에 가장 많이 나오는 단어가 아마 최고의 후보가 </a:t>
            </a:r>
            <a:r>
              <a:rPr lang="ko-KR" altLang="en-US" dirty="0" err="1"/>
              <a:t>될것이다</a:t>
            </a:r>
            <a:r>
              <a:rPr lang="en-US" altLang="ko-KR" dirty="0"/>
              <a:t>. </a:t>
            </a:r>
            <a:r>
              <a:rPr lang="ko-KR" altLang="en-US" dirty="0" err="1"/>
              <a:t>이와같은</a:t>
            </a:r>
            <a:r>
              <a:rPr lang="ko-KR" altLang="en-US" dirty="0"/>
              <a:t> 형태를 확률 식으로 표현하면 아래 오른쪽그림 제일 아래서 보듯 </a:t>
            </a:r>
            <a:r>
              <a:rPr lang="en-US" altLang="ko-KR" dirty="0"/>
              <a:t>P(</a:t>
            </a:r>
            <a:r>
              <a:rPr lang="en-US" altLang="ko-KR" dirty="0" err="1"/>
              <a:t>wt</a:t>
            </a:r>
            <a:r>
              <a:rPr lang="en-US" altLang="ko-KR" dirty="0"/>
              <a:t> | wt-1,.., w1) = count(</a:t>
            </a:r>
            <a:r>
              <a:rPr lang="en-US" altLang="ko-KR" dirty="0" err="1"/>
              <a:t>wt</a:t>
            </a:r>
            <a:r>
              <a:rPr lang="en-US" altLang="ko-KR" dirty="0"/>
              <a:t>, wt-1 ~, w1)/count(wt-1 ~, w1) </a:t>
            </a:r>
            <a:r>
              <a:rPr lang="ko-KR" altLang="en-US" dirty="0"/>
              <a:t>처럼 표현이 되겠지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  </a:t>
            </a:r>
          </a:p>
          <a:p>
            <a:r>
              <a:rPr lang="ko-KR" altLang="en-US" dirty="0"/>
              <a:t>그런데 이런 전통적인 방법</a:t>
            </a:r>
            <a:r>
              <a:rPr lang="en-US" altLang="ko-KR" dirty="0"/>
              <a:t>(count-based methods)</a:t>
            </a:r>
            <a:r>
              <a:rPr lang="ko-KR" altLang="en-US" dirty="0"/>
              <a:t>은 모든 단어의 출현빈도를 다 저장해야 한다는 매우 큰 문제가 있다</a:t>
            </a:r>
            <a:r>
              <a:rPr lang="en-US" altLang="ko-KR" dirty="0"/>
              <a:t>. 10</a:t>
            </a:r>
            <a:r>
              <a:rPr lang="ko-KR" altLang="en-US" dirty="0"/>
              <a:t>만개의 단어면 </a:t>
            </a:r>
            <a:r>
              <a:rPr lang="en-US" altLang="ko-KR" dirty="0"/>
              <a:t>bi-gram matrix</a:t>
            </a:r>
            <a:r>
              <a:rPr lang="ko-KR" altLang="en-US" dirty="0"/>
              <a:t>로 저장하면 </a:t>
            </a:r>
            <a:r>
              <a:rPr lang="en-US" altLang="ko-KR" dirty="0"/>
              <a:t>10</a:t>
            </a:r>
            <a:r>
              <a:rPr lang="ko-KR" altLang="en-US" dirty="0"/>
              <a:t>만</a:t>
            </a:r>
            <a:r>
              <a:rPr lang="en-US" altLang="ko-KR" dirty="0"/>
              <a:t>X10</a:t>
            </a:r>
            <a:r>
              <a:rPr lang="ko-KR" altLang="en-US" dirty="0"/>
              <a:t>만 </a:t>
            </a:r>
            <a:r>
              <a:rPr lang="ko-KR" altLang="en-US" dirty="0" err="1"/>
              <a:t>이되고</a:t>
            </a:r>
            <a:r>
              <a:rPr lang="ko-KR" altLang="en-US" dirty="0"/>
              <a:t> </a:t>
            </a:r>
            <a:r>
              <a:rPr lang="en-US" altLang="ko-KR" dirty="0"/>
              <a:t>3-gram, 4-gram </a:t>
            </a:r>
            <a:r>
              <a:rPr lang="ko-KR" altLang="en-US" dirty="0"/>
              <a:t>등등을 </a:t>
            </a:r>
            <a:r>
              <a:rPr lang="ko-KR" altLang="en-US" dirty="0" err="1"/>
              <a:t>다장하려면</a:t>
            </a:r>
            <a:r>
              <a:rPr lang="ko-KR" altLang="en-US" dirty="0"/>
              <a:t> 엄청난 메모리가 필요하고 현실적으로 불가능하다</a:t>
            </a:r>
            <a:r>
              <a:rPr lang="en-US" altLang="ko-KR" dirty="0"/>
              <a:t>. </a:t>
            </a:r>
            <a:r>
              <a:rPr lang="ko-KR" altLang="en-US" dirty="0"/>
              <a:t>이러한 문제 해결을 위해 많은 방법</a:t>
            </a:r>
            <a:r>
              <a:rPr lang="en-US" altLang="ko-KR" dirty="0"/>
              <a:t>(SVD, LDA </a:t>
            </a:r>
            <a:r>
              <a:rPr lang="ko-KR" altLang="en-US" dirty="0"/>
              <a:t>등등</a:t>
            </a:r>
            <a:r>
              <a:rPr lang="en-US" altLang="ko-KR" dirty="0"/>
              <a:t>) </a:t>
            </a:r>
            <a:r>
              <a:rPr lang="ko-KR" altLang="en-US" dirty="0"/>
              <a:t>이 있었지만 최근 가장 </a:t>
            </a:r>
            <a:r>
              <a:rPr lang="ko-KR" altLang="en-US" dirty="0" err="1"/>
              <a:t>파워풀한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을 살펴보자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3049135-B1D8-43A7-AFBF-E14A82F4B95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936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한국어 텍스트를 숫자 표현식 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단어 모음</a:t>
            </a:r>
            <a:r>
              <a:rPr lang="en-US" altLang="ko-KR" dirty="0"/>
              <a:t>, </a:t>
            </a:r>
            <a:r>
              <a:rPr lang="ko-KR" altLang="en-US" dirty="0"/>
              <a:t>단어 포함</a:t>
            </a:r>
            <a:r>
              <a:rPr lang="en-US" altLang="ko-KR" dirty="0"/>
              <a:t>)</a:t>
            </a:r>
            <a:r>
              <a:rPr lang="ko-KR" altLang="en-US" dirty="0"/>
              <a:t>으로 변환하려면 몇 가지 문제가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 번째 문제는 간격과 관련이 있습니다</a:t>
            </a:r>
            <a:r>
              <a:rPr lang="en-US" altLang="ko-KR" dirty="0"/>
              <a:t>. </a:t>
            </a:r>
            <a:r>
              <a:rPr lang="ko-KR" altLang="en-US" dirty="0"/>
              <a:t>영어와 달리 후행은 공백으로 구분되지 않으며 공백 규칙은 엄격하게 준수되지 않습니다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외국어 표기법 표준을 따르지 않는 많은 외국어가 있습니다</a:t>
            </a:r>
            <a:r>
              <a:rPr lang="en-US" altLang="ko-KR" dirty="0"/>
              <a:t>. </a:t>
            </a:r>
            <a:r>
              <a:rPr lang="ko-KR" altLang="en-US" dirty="0"/>
              <a:t>그리고 그들 중 많은 것들이 현장 특유의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'</a:t>
            </a:r>
            <a:r>
              <a:rPr lang="ko-KR" altLang="en-US" dirty="0"/>
              <a:t>인플레이션</a:t>
            </a:r>
            <a:r>
              <a:rPr lang="en-US" altLang="ko-KR" dirty="0"/>
              <a:t>', '</a:t>
            </a:r>
            <a:r>
              <a:rPr lang="ko-KR" altLang="en-US" dirty="0"/>
              <a:t>인플레</a:t>
            </a:r>
            <a:r>
              <a:rPr lang="en-US" altLang="ko-KR" dirty="0"/>
              <a:t>', '</a:t>
            </a:r>
            <a:r>
              <a:rPr lang="ko-KR" altLang="en-US" dirty="0"/>
              <a:t>물가</a:t>
            </a:r>
            <a:r>
              <a:rPr lang="en-US" altLang="ko-KR" dirty="0"/>
              <a:t>'</a:t>
            </a:r>
            <a:r>
              <a:rPr lang="ko-KR" altLang="en-US" dirty="0"/>
              <a:t>의 인플레이션과 같은 의미의 단어에 대해서는 여러 가지 </a:t>
            </a:r>
            <a:r>
              <a:rPr lang="ko-KR" altLang="en-US" dirty="0" err="1"/>
              <a:t>표기법이있다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 문제는 </a:t>
            </a:r>
            <a:r>
              <a:rPr lang="en-US" altLang="ko-KR" dirty="0"/>
              <a:t>n </a:t>
            </a:r>
            <a:r>
              <a:rPr lang="ko-KR" altLang="en-US" dirty="0"/>
              <a:t>그램을 사용할 때 중요 할 수 있습니다</a:t>
            </a:r>
            <a:r>
              <a:rPr lang="en-US" altLang="ko-KR" dirty="0"/>
              <a:t>. </a:t>
            </a:r>
            <a:r>
              <a:rPr lang="ko-KR" altLang="en-US" dirty="0"/>
              <a:t>동의어의 다양한 표기법은 단어 조합의 수를 늘리고 </a:t>
            </a:r>
            <a:r>
              <a:rPr lang="en-US" altLang="ko-KR" dirty="0"/>
              <a:t>n-gram</a:t>
            </a:r>
            <a:r>
              <a:rPr lang="ko-KR" altLang="en-US" dirty="0"/>
              <a:t>의 빈도를 희석시킵니다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넷째</a:t>
            </a:r>
            <a:r>
              <a:rPr lang="en-US" altLang="ko-KR" dirty="0"/>
              <a:t>, </a:t>
            </a:r>
            <a:r>
              <a:rPr lang="ko-KR" altLang="en-US" dirty="0"/>
              <a:t>많은 동사와 형용사가 불규칙하게 결합합니다</a:t>
            </a:r>
            <a:r>
              <a:rPr lang="en-US" altLang="ko-KR" dirty="0"/>
              <a:t>. </a:t>
            </a:r>
            <a:r>
              <a:rPr lang="ko-KR" altLang="en-US" dirty="0"/>
              <a:t>비정규 접합은 또한 극성 분류를 방해하는 </a:t>
            </a:r>
            <a:r>
              <a:rPr lang="en-US" altLang="ko-KR" dirty="0"/>
              <a:t>n- </a:t>
            </a:r>
            <a:r>
              <a:rPr lang="ko-KR" altLang="en-US" dirty="0"/>
              <a:t>그램 모델의 차원의 폭발을 악화시킨다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간격의 첫 번째 문제는 현재 사용 가능한 한국어 형태소 분석기에 의해 비교적 잘 처리됩니다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 err="1"/>
              <a:t>KoNLPy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 11) </a:t>
            </a:r>
            <a:r>
              <a:rPr lang="ko-KR" altLang="en-US" dirty="0"/>
              <a:t>그러나 다른 문제는 그렇지 않습니다</a:t>
            </a:r>
            <a:r>
              <a:rPr lang="en-US" altLang="ko-KR" dirty="0"/>
              <a:t>. </a:t>
            </a:r>
            <a:r>
              <a:rPr lang="ko-KR" altLang="en-US" dirty="0"/>
              <a:t>이것이 공동 저자 중 한 사람이 개발 한 </a:t>
            </a:r>
            <a:r>
              <a:rPr lang="en-US" altLang="ko-KR" dirty="0"/>
              <a:t>Lee (2018)</a:t>
            </a:r>
            <a:r>
              <a:rPr lang="ko-KR" altLang="en-US" dirty="0"/>
              <a:t>의 </a:t>
            </a:r>
            <a:r>
              <a:rPr lang="en-US" altLang="ko-KR" dirty="0" err="1"/>
              <a:t>eKoNLPy</a:t>
            </a:r>
            <a:r>
              <a:rPr lang="en-US" altLang="ko-KR" dirty="0"/>
              <a:t> </a:t>
            </a:r>
            <a:r>
              <a:rPr lang="ko-KR" altLang="en-US" dirty="0"/>
              <a:t>를 사용하는 이유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eKoNLPy</a:t>
            </a:r>
            <a:r>
              <a:rPr lang="en-US" altLang="ko-KR" dirty="0"/>
              <a:t> </a:t>
            </a:r>
            <a:r>
              <a:rPr lang="ko-KR" altLang="en-US" dirty="0"/>
              <a:t>는 경제 및 금융 관련 사전을 구성하고 자체 형태소 분석기를 사용합니다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3049135-B1D8-43A7-AFBF-E14A82F4B95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06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한국어 텍스트를 숫자 표현식 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단어 모음</a:t>
            </a:r>
            <a:r>
              <a:rPr lang="en-US" altLang="ko-KR" dirty="0"/>
              <a:t>, </a:t>
            </a:r>
            <a:r>
              <a:rPr lang="ko-KR" altLang="en-US" dirty="0"/>
              <a:t>단어 포함</a:t>
            </a:r>
            <a:r>
              <a:rPr lang="en-US" altLang="ko-KR" dirty="0"/>
              <a:t>)</a:t>
            </a:r>
            <a:r>
              <a:rPr lang="ko-KR" altLang="en-US" dirty="0"/>
              <a:t>으로 변환하려면 몇 가지 문제가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 번째 문제는 간격과 관련이 있습니다</a:t>
            </a:r>
            <a:r>
              <a:rPr lang="en-US" altLang="ko-KR" dirty="0"/>
              <a:t>. </a:t>
            </a:r>
            <a:r>
              <a:rPr lang="ko-KR" altLang="en-US" dirty="0"/>
              <a:t>영어와 달리 후행은 공백으로 구분되지 않으며 공백 규칙은 엄격하게 준수되지 않습니다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외국어 표기법 표준을 따르지 않는 많은 외국어가 있습니다</a:t>
            </a:r>
            <a:r>
              <a:rPr lang="en-US" altLang="ko-KR" dirty="0"/>
              <a:t>. </a:t>
            </a:r>
            <a:r>
              <a:rPr lang="ko-KR" altLang="en-US" dirty="0"/>
              <a:t>그리고 그들 중 많은 것들이 현장 특유의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'</a:t>
            </a:r>
            <a:r>
              <a:rPr lang="ko-KR" altLang="en-US" dirty="0"/>
              <a:t>인플레이션</a:t>
            </a:r>
            <a:r>
              <a:rPr lang="en-US" altLang="ko-KR" dirty="0"/>
              <a:t>', '</a:t>
            </a:r>
            <a:r>
              <a:rPr lang="ko-KR" altLang="en-US" dirty="0"/>
              <a:t>인플레</a:t>
            </a:r>
            <a:r>
              <a:rPr lang="en-US" altLang="ko-KR" dirty="0"/>
              <a:t>', '</a:t>
            </a:r>
            <a:r>
              <a:rPr lang="ko-KR" altLang="en-US" dirty="0"/>
              <a:t>물가</a:t>
            </a:r>
            <a:r>
              <a:rPr lang="en-US" altLang="ko-KR" dirty="0"/>
              <a:t>'</a:t>
            </a:r>
            <a:r>
              <a:rPr lang="ko-KR" altLang="en-US" dirty="0"/>
              <a:t>의 인플레이션과 같은 의미의 단어에 대해서는 여러 가지 </a:t>
            </a:r>
            <a:r>
              <a:rPr lang="ko-KR" altLang="en-US" dirty="0" err="1"/>
              <a:t>표기법이있다</a:t>
            </a:r>
            <a:r>
              <a:rPr lang="en-US" altLang="ko-KR" dirty="0"/>
              <a:t>. </a:t>
            </a:r>
            <a:r>
              <a:rPr lang="ko-KR" altLang="en-US" dirty="0"/>
              <a:t>이 문제는 </a:t>
            </a:r>
            <a:r>
              <a:rPr lang="en-US" altLang="ko-KR" dirty="0"/>
              <a:t>n </a:t>
            </a:r>
            <a:r>
              <a:rPr lang="ko-KR" altLang="en-US" dirty="0"/>
              <a:t>그램을 사용할 때 중요 할 수 있습니다</a:t>
            </a:r>
            <a:r>
              <a:rPr lang="en-US" altLang="ko-KR" dirty="0"/>
              <a:t>. </a:t>
            </a:r>
            <a:r>
              <a:rPr lang="ko-KR" altLang="en-US" dirty="0"/>
              <a:t>동의어의 다양한 표기법은 단어 조합의 수를 늘리고 </a:t>
            </a:r>
            <a:r>
              <a:rPr lang="en-US" altLang="ko-KR" dirty="0"/>
              <a:t>n-gram</a:t>
            </a:r>
            <a:r>
              <a:rPr lang="ko-KR" altLang="en-US" dirty="0"/>
              <a:t>의 빈도를 희석시킵니다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넷째</a:t>
            </a:r>
            <a:r>
              <a:rPr lang="en-US" altLang="ko-KR" dirty="0"/>
              <a:t>, </a:t>
            </a:r>
            <a:r>
              <a:rPr lang="ko-KR" altLang="en-US" dirty="0"/>
              <a:t>많은 동사와 형용사가 불규칙하게 결합합니다</a:t>
            </a:r>
            <a:r>
              <a:rPr lang="en-US" altLang="ko-KR" dirty="0"/>
              <a:t>. </a:t>
            </a:r>
            <a:r>
              <a:rPr lang="ko-KR" altLang="en-US" dirty="0"/>
              <a:t>비정규 접합은 또한 극성 분류를 방해하는 </a:t>
            </a:r>
            <a:r>
              <a:rPr lang="en-US" altLang="ko-KR" dirty="0"/>
              <a:t>n- </a:t>
            </a:r>
            <a:r>
              <a:rPr lang="ko-KR" altLang="en-US" dirty="0"/>
              <a:t>그램 모델의 차원의 폭발을 악화시킨다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간격의 첫 번째 문제는 현재 사용 가능한 한국어 형태소 분석기에 의해 비교적 잘 처리됩니다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 err="1"/>
              <a:t>KoNLPy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 11) </a:t>
            </a:r>
            <a:r>
              <a:rPr lang="ko-KR" altLang="en-US" dirty="0"/>
              <a:t>그러나 다른 문제는 그렇지 않습니다</a:t>
            </a:r>
            <a:r>
              <a:rPr lang="en-US" altLang="ko-KR" dirty="0"/>
              <a:t>. </a:t>
            </a:r>
            <a:r>
              <a:rPr lang="ko-KR" altLang="en-US" dirty="0"/>
              <a:t>이것이 공동 저자 중 한 사람이 개발 한 </a:t>
            </a:r>
            <a:r>
              <a:rPr lang="en-US" altLang="ko-KR" dirty="0"/>
              <a:t>Lee (2018)</a:t>
            </a:r>
            <a:r>
              <a:rPr lang="ko-KR" altLang="en-US" dirty="0"/>
              <a:t>의 </a:t>
            </a:r>
            <a:r>
              <a:rPr lang="en-US" altLang="ko-KR" dirty="0" err="1"/>
              <a:t>eKoNLPy</a:t>
            </a:r>
            <a:r>
              <a:rPr lang="en-US" altLang="ko-KR" dirty="0"/>
              <a:t> </a:t>
            </a:r>
            <a:r>
              <a:rPr lang="ko-KR" altLang="en-US" dirty="0"/>
              <a:t>를 사용하는 이유 입니다</a:t>
            </a:r>
            <a:r>
              <a:rPr lang="en-US" altLang="ko-KR" dirty="0"/>
              <a:t>. </a:t>
            </a:r>
            <a:r>
              <a:rPr lang="en-US" altLang="ko-KR" dirty="0" err="1"/>
              <a:t>eKoNLPy</a:t>
            </a:r>
            <a:r>
              <a:rPr lang="en-US" altLang="ko-KR" dirty="0"/>
              <a:t> </a:t>
            </a:r>
            <a:r>
              <a:rPr lang="ko-KR" altLang="en-US" dirty="0"/>
              <a:t>는 경제 및 금융 관련 사전을 구성하고 자체 형태소 분석기를 사용합니다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3049135-B1D8-43A7-AFBF-E14A82F4B95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571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d1851669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d1851669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d1851669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d1851669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d1851669c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d1851669c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1851669c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d1851669c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1851669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d1851669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1851669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1851669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Market approach: 뉴스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Lexical approach: 전체(계산량이 많음)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Supervised learning approach: 분석보고서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d1851669c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d1851669c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market approach: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_mN90TYnlg&amp;feature=shar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log.naver.com/plasticcode/221485061322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log.naver.com/plasticcode/221485061322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hyperlink" Target="https://blog.naver.com/plasticcode/22148506132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텍스트 마이닝을 활용한 통화정책 분석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경제에 특화된 </a:t>
            </a:r>
            <a:r>
              <a:rPr lang="ko" b="1" u="sng"/>
              <a:t>eKoNLPy</a:t>
            </a:r>
            <a:endParaRPr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(부제 : 내가 더 잘나가. </a:t>
            </a:r>
            <a:r>
              <a:rPr lang="ko" sz="1400" i="1"/>
              <a:t>KoNLPy</a:t>
            </a:r>
            <a:r>
              <a:rPr lang="ko"/>
              <a:t>보다)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l="9468" t="11637" r="12277" b="19053"/>
          <a:stretch/>
        </p:blipFill>
        <p:spPr>
          <a:xfrm>
            <a:off x="0" y="0"/>
            <a:ext cx="5973874" cy="297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l="9771" t="12903" r="12672" b="9739"/>
          <a:stretch/>
        </p:blipFill>
        <p:spPr>
          <a:xfrm>
            <a:off x="3170125" y="1791775"/>
            <a:ext cx="5973874" cy="335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2"/>
          <p:cNvCxnSpPr/>
          <p:nvPr/>
        </p:nvCxnSpPr>
        <p:spPr>
          <a:xfrm>
            <a:off x="4091325" y="2868850"/>
            <a:ext cx="2078100" cy="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22"/>
          <p:cNvCxnSpPr/>
          <p:nvPr/>
        </p:nvCxnSpPr>
        <p:spPr>
          <a:xfrm rot="10800000" flipH="1">
            <a:off x="3784425" y="4491750"/>
            <a:ext cx="3300000" cy="2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l="9697" t="8724" r="12159" b="19348"/>
          <a:stretch/>
        </p:blipFill>
        <p:spPr>
          <a:xfrm>
            <a:off x="0" y="0"/>
            <a:ext cx="5237952" cy="27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 l="9782" t="11447" r="14791" b="18239"/>
          <a:stretch/>
        </p:blipFill>
        <p:spPr>
          <a:xfrm>
            <a:off x="3098674" y="1935175"/>
            <a:ext cx="6045326" cy="3170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3"/>
          <p:cNvCxnSpPr/>
          <p:nvPr/>
        </p:nvCxnSpPr>
        <p:spPr>
          <a:xfrm>
            <a:off x="3768500" y="3004675"/>
            <a:ext cx="2558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23"/>
          <p:cNvCxnSpPr/>
          <p:nvPr/>
        </p:nvCxnSpPr>
        <p:spPr>
          <a:xfrm>
            <a:off x="3679025" y="3679050"/>
            <a:ext cx="49020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l="17058" t="53672" r="39623" b="10266"/>
          <a:stretch/>
        </p:blipFill>
        <p:spPr>
          <a:xfrm>
            <a:off x="0" y="1234949"/>
            <a:ext cx="5117976" cy="239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0" y="3972200"/>
            <a:ext cx="83949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• Tonemkt: market approach 기반 사전을 사용하여 측정한 점수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• Tonelex: lexical approach 기반 사전을 사용하여 측정한 점수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• Tonenbc: Supervised learning approach 기반 Naive-bayes classifier를 사용하여 측정한 점수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• Toneksa: 서울대학교 IDS 연구실에서 만든 형태소 분석기 꼬꼬마[7]와 감성사전을 사용하여 측정한 점수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362850" y="1639900"/>
            <a:ext cx="4436100" cy="2255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l="15032" t="32647" r="46155" b="23293"/>
          <a:stretch/>
        </p:blipFill>
        <p:spPr>
          <a:xfrm>
            <a:off x="5040275" y="831850"/>
            <a:ext cx="4103726" cy="26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l="17445" t="51723" r="41075" b="10140"/>
          <a:stretch/>
        </p:blipFill>
        <p:spPr>
          <a:xfrm>
            <a:off x="63675" y="837388"/>
            <a:ext cx="5777198" cy="29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3424750" y="89100"/>
            <a:ext cx="4265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Proxima Nova"/>
                <a:ea typeface="Proxima Nova"/>
                <a:cs typeface="Proxima Nova"/>
                <a:sym typeface="Proxima Nova"/>
              </a:rPr>
              <a:t>Google Cloud Translation API을 사용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432900" y="4000525"/>
            <a:ext cx="65694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• ToneGoogle: Google Cloud Natural Language API의 Sentiment Analysis를 사용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• ToneHIV4: Harvard IV-4 사전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• ToneLM: Loughran and McDonald (2011) 사전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267375" y="1184025"/>
            <a:ext cx="4718400" cy="273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4">
            <a:alphaModFix/>
          </a:blip>
          <a:srcRect l="15032" t="32647" r="46155" b="23293"/>
          <a:stretch/>
        </p:blipFill>
        <p:spPr>
          <a:xfrm>
            <a:off x="5040275" y="817975"/>
            <a:ext cx="4103726" cy="26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l="9673" t="11463" r="10708" b="9746"/>
          <a:stretch/>
        </p:blipFill>
        <p:spPr>
          <a:xfrm>
            <a:off x="0" y="0"/>
            <a:ext cx="5553725" cy="309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4">
            <a:alphaModFix/>
          </a:blip>
          <a:srcRect l="10077" t="13691" r="23798" b="16844"/>
          <a:stretch/>
        </p:blipFill>
        <p:spPr>
          <a:xfrm>
            <a:off x="3462950" y="1786825"/>
            <a:ext cx="5681050" cy="33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/>
          <p:nvPr/>
        </p:nvSpPr>
        <p:spPr>
          <a:xfrm>
            <a:off x="3653925" y="2533550"/>
            <a:ext cx="5436300" cy="241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l="9186" t="12315" r="13294" b="8888"/>
          <a:stretch/>
        </p:blipFill>
        <p:spPr>
          <a:xfrm>
            <a:off x="0" y="1"/>
            <a:ext cx="7195349" cy="411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1199675" y="3974400"/>
            <a:ext cx="40482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Uncertainty 한데 왜 확률은 더 높은것인가…..???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강사님 부탁드려요~!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 l="15187" t="6120" r="19572"/>
          <a:stretch/>
        </p:blipFill>
        <p:spPr>
          <a:xfrm>
            <a:off x="6410875" y="2355700"/>
            <a:ext cx="2733125" cy="27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A44D663-2071-4790-9141-4F0BFAD6C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>
              <a:buFont typeface="+mj-lt"/>
              <a:buAutoNum type="arabicPeriod"/>
            </a:pP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차원의 저주 </a:t>
            </a:r>
            <a:endParaRPr lang="en-US" altLang="ko-KR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>
              <a:buFont typeface="+mj-lt"/>
              <a:buAutoNum type="arabicPeriod"/>
            </a:pP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 – gram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차원의 저주 현상</a:t>
            </a:r>
            <a:endParaRPr lang="en-US" altLang="ko-KR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>
              <a:buFont typeface="+mj-lt"/>
              <a:buAutoNum type="arabicPeriod"/>
            </a:pP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N-gram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koNLPy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vs </a:t>
            </a:r>
            <a:r>
              <a:rPr lang="en-US" altLang="ko-KR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ekoNLPy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dirty="0"/>
          </a:p>
          <a:p>
            <a:pPr marL="3429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0DE6FE92-2635-47A5-B278-9C875B871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83964"/>
            <a:ext cx="6858000" cy="1790700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n-gram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872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CBC5DEAA-FC43-418D-8BC9-813944DE1025}"/>
              </a:ext>
            </a:extLst>
          </p:cNvPr>
          <p:cNvSpPr/>
          <p:nvPr/>
        </p:nvSpPr>
        <p:spPr>
          <a:xfrm>
            <a:off x="1120637" y="2184065"/>
            <a:ext cx="7168598" cy="383084"/>
          </a:xfrm>
          <a:prstGeom prst="roundRect">
            <a:avLst/>
          </a:prstGeom>
          <a:solidFill>
            <a:schemeClr val="bg2"/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C1761-4744-4997-8892-9FDC144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84819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gram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4A68C2F-10A5-49E2-8611-572B905D0104}"/>
              </a:ext>
            </a:extLst>
          </p:cNvPr>
          <p:cNvSpPr/>
          <p:nvPr/>
        </p:nvSpPr>
        <p:spPr>
          <a:xfrm>
            <a:off x="2017643" y="4456350"/>
            <a:ext cx="5287618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https://www.youtube.com/watch?v=E_mN90TYnlg&amp;feature=share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6C58594-057B-4411-82D2-1614F93AF9C4}"/>
              </a:ext>
            </a:extLst>
          </p:cNvPr>
          <p:cNvSpPr/>
          <p:nvPr/>
        </p:nvSpPr>
        <p:spPr>
          <a:xfrm>
            <a:off x="1205120" y="1505242"/>
            <a:ext cx="6818243" cy="265457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긍정적이고 부정적인 단어가 결합 될 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바이 그램 문구 인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실업률 감소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“</a:t>
            </a:r>
          </a:p>
          <a:p>
            <a:pPr algn="just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와 같은 감정은 측정하기 쉽지 않습니다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.</a:t>
            </a:r>
            <a:r>
              <a:rPr lang="ko-KR" altLang="en-US" sz="21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이 문제를 해결하기 위해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n-gram</a:t>
            </a:r>
          </a:p>
          <a:p>
            <a:pPr algn="just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을 사용하기로 결정했습니다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”</a:t>
            </a:r>
          </a:p>
          <a:p>
            <a:pPr algn="just"/>
            <a:endParaRPr lang="en-US" altLang="ko-KR" sz="2100" dirty="0"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algn="just"/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문제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”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그러나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“n-gram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의 길이를 늘리는 것은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절충점이됩니다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” </a:t>
            </a:r>
          </a:p>
          <a:p>
            <a:pPr algn="just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                        </a:t>
            </a:r>
            <a:r>
              <a:rPr lang="ko-KR" altLang="en-US" sz="1500" b="1" dirty="0">
                <a:solidFill>
                  <a:srgbClr val="C00000"/>
                </a:solidFill>
              </a:rPr>
              <a:t>차원의 저주 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발생 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algn="just"/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해결방법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</a:rPr>
              <a:t>: </a:t>
            </a:r>
            <a:r>
              <a:rPr lang="ko-KR" altLang="en-US" dirty="0"/>
              <a:t>추가 규칙을 사용하여 </a:t>
            </a:r>
            <a:r>
              <a:rPr lang="en-US" altLang="ko-KR" dirty="0"/>
              <a:t>n-gram</a:t>
            </a:r>
            <a:r>
              <a:rPr lang="ko-KR" altLang="en-US" dirty="0"/>
              <a:t>의 </a:t>
            </a:r>
            <a:r>
              <a:rPr lang="en-US" altLang="ko-KR" dirty="0"/>
              <a:t>n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로 설정</a:t>
            </a:r>
            <a:endParaRPr lang="ko-KR" altLang="en-US" dirty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B60C6398-AF6D-4240-9941-24F79904B17C}"/>
              </a:ext>
            </a:extLst>
          </p:cNvPr>
          <p:cNvSpPr/>
          <p:nvPr/>
        </p:nvSpPr>
        <p:spPr>
          <a:xfrm>
            <a:off x="1292088" y="3178960"/>
            <a:ext cx="437321" cy="687809"/>
          </a:xfrm>
          <a:prstGeom prst="rightArrow">
            <a:avLst/>
          </a:prstGeom>
          <a:solidFill>
            <a:schemeClr val="bg2"/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4496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C1761-4744-4997-8892-9FDC144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84819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차원의 저주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1CF13D8-0271-4EEC-B407-A1C0BB20F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04" y="1303703"/>
            <a:ext cx="2536830" cy="22204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F9D6D3-4E8B-4EA7-9454-9C88D926F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947" y="1347342"/>
            <a:ext cx="2559430" cy="2101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CEB408D-E837-4D5D-B143-F965E5D4D7F9}"/>
              </a:ext>
            </a:extLst>
          </p:cNvPr>
          <p:cNvSpPr/>
          <p:nvPr/>
        </p:nvSpPr>
        <p:spPr>
          <a:xfrm>
            <a:off x="4428091" y="4592657"/>
            <a:ext cx="449546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ko-KR" altLang="en-US" dirty="0">
                <a:hlinkClick r:id="rId5"/>
              </a:rPr>
              <a:t>출처 </a:t>
            </a:r>
            <a:r>
              <a:rPr lang="en-US" altLang="ko-KR" dirty="0">
                <a:hlinkClick r:id="rId5"/>
              </a:rPr>
              <a:t>https://blog.naver.com/plasticcode/221485061322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E560F074-352F-408A-AE1A-0EE35C701D77}"/>
              </a:ext>
            </a:extLst>
          </p:cNvPr>
          <p:cNvSpPr/>
          <p:nvPr/>
        </p:nvSpPr>
        <p:spPr>
          <a:xfrm>
            <a:off x="1321904" y="3829350"/>
            <a:ext cx="6500192" cy="383084"/>
          </a:xfrm>
          <a:prstGeom prst="roundRect">
            <a:avLst/>
          </a:prstGeom>
          <a:solidFill>
            <a:schemeClr val="bg2">
              <a:alpha val="57000"/>
            </a:scheme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12B5430-73F1-4812-BDD3-5BFAC606AFE8}"/>
              </a:ext>
            </a:extLst>
          </p:cNvPr>
          <p:cNvSpPr/>
          <p:nvPr/>
        </p:nvSpPr>
        <p:spPr>
          <a:xfrm>
            <a:off x="1689652" y="3847767"/>
            <a:ext cx="6500192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차원을 탐색할 자원 보낸 결과</a:t>
            </a:r>
            <a:endParaRPr lang="en-US" altLang="ko-KR" sz="18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99CC3B0-4EFA-4DBF-BBD6-991EB5DEC83F}"/>
              </a:ext>
            </a:extLst>
          </p:cNvPr>
          <p:cNvSpPr/>
          <p:nvPr/>
        </p:nvSpPr>
        <p:spPr>
          <a:xfrm>
            <a:off x="1427624" y="1028076"/>
            <a:ext cx="2190220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&lt; 1</a:t>
            </a:r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차원 </a:t>
            </a:r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627CA37-1438-417A-B44D-09402054D59F}"/>
              </a:ext>
            </a:extLst>
          </p:cNvPr>
          <p:cNvSpPr/>
          <p:nvPr/>
        </p:nvSpPr>
        <p:spPr>
          <a:xfrm>
            <a:off x="5285267" y="1028076"/>
            <a:ext cx="2190220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&lt; 2</a:t>
            </a:r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차원 </a:t>
            </a:r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&gt;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150B1C80-B8EE-4B42-8DA0-ADFE5C818E94}"/>
              </a:ext>
            </a:extLst>
          </p:cNvPr>
          <p:cNvSpPr/>
          <p:nvPr/>
        </p:nvSpPr>
        <p:spPr>
          <a:xfrm>
            <a:off x="4304470" y="2070014"/>
            <a:ext cx="406741" cy="687809"/>
          </a:xfrm>
          <a:prstGeom prst="rightArrow">
            <a:avLst>
              <a:gd name="adj1" fmla="val 50000"/>
              <a:gd name="adj2" fmla="val 53304"/>
            </a:avLst>
          </a:prstGeom>
          <a:solidFill>
            <a:schemeClr val="bg2"/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26473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FD57B2C-E56D-4CB0-9DD6-98A6397A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49" y="1293249"/>
            <a:ext cx="2883522" cy="24438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C1761-4744-4997-8892-9FDC144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84819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차원의 저주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F9D6D3-4E8B-4EA7-9454-9C88D926F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18" y="1364149"/>
            <a:ext cx="2879128" cy="23643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CEB408D-E837-4D5D-B143-F965E5D4D7F9}"/>
              </a:ext>
            </a:extLst>
          </p:cNvPr>
          <p:cNvSpPr/>
          <p:nvPr/>
        </p:nvSpPr>
        <p:spPr>
          <a:xfrm>
            <a:off x="4428091" y="4592657"/>
            <a:ext cx="449546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ko-KR" altLang="en-US" dirty="0">
                <a:hlinkClick r:id="rId5"/>
              </a:rPr>
              <a:t>출처 </a:t>
            </a:r>
            <a:r>
              <a:rPr lang="en-US" altLang="ko-KR" dirty="0">
                <a:hlinkClick r:id="rId5"/>
              </a:rPr>
              <a:t>https://blog.naver.com/plasticcode/221485061322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E560F074-352F-408A-AE1A-0EE35C701D77}"/>
              </a:ext>
            </a:extLst>
          </p:cNvPr>
          <p:cNvSpPr/>
          <p:nvPr/>
        </p:nvSpPr>
        <p:spPr>
          <a:xfrm>
            <a:off x="1321904" y="3829350"/>
            <a:ext cx="6500192" cy="383084"/>
          </a:xfrm>
          <a:prstGeom prst="roundRect">
            <a:avLst/>
          </a:prstGeom>
          <a:solidFill>
            <a:schemeClr val="bg2">
              <a:alpha val="57000"/>
            </a:scheme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12B5430-73F1-4812-BDD3-5BFAC606AFE8}"/>
              </a:ext>
            </a:extLst>
          </p:cNvPr>
          <p:cNvSpPr/>
          <p:nvPr/>
        </p:nvSpPr>
        <p:spPr>
          <a:xfrm>
            <a:off x="1689652" y="3847767"/>
            <a:ext cx="6500192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차원을 탐색할 자원 보낸 결과</a:t>
            </a:r>
            <a:endParaRPr lang="en-US" altLang="ko-KR" sz="18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99CC3B0-4EFA-4DBF-BBD6-991EB5DEC83F}"/>
              </a:ext>
            </a:extLst>
          </p:cNvPr>
          <p:cNvSpPr/>
          <p:nvPr/>
        </p:nvSpPr>
        <p:spPr>
          <a:xfrm>
            <a:off x="1427624" y="1028076"/>
            <a:ext cx="2190220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&lt; 2</a:t>
            </a:r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차원 </a:t>
            </a:r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627CA37-1438-417A-B44D-09402054D59F}"/>
              </a:ext>
            </a:extLst>
          </p:cNvPr>
          <p:cNvSpPr/>
          <p:nvPr/>
        </p:nvSpPr>
        <p:spPr>
          <a:xfrm>
            <a:off x="5285267" y="1028076"/>
            <a:ext cx="2190220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&lt; 2</a:t>
            </a:r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차원 </a:t>
            </a:r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&gt;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E311956B-ECB6-48F1-A5D0-607C1CB5DC23}"/>
              </a:ext>
            </a:extLst>
          </p:cNvPr>
          <p:cNvSpPr/>
          <p:nvPr/>
        </p:nvSpPr>
        <p:spPr>
          <a:xfrm>
            <a:off x="4327577" y="2161865"/>
            <a:ext cx="406741" cy="687809"/>
          </a:xfrm>
          <a:prstGeom prst="rightArrow">
            <a:avLst>
              <a:gd name="adj1" fmla="val 50000"/>
              <a:gd name="adj2" fmla="val 53304"/>
            </a:avLst>
          </a:prstGeom>
          <a:solidFill>
            <a:schemeClr val="bg2"/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8817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6218" t="14477" r="8826" b="33687"/>
          <a:stretch/>
        </p:blipFill>
        <p:spPr>
          <a:xfrm>
            <a:off x="565663" y="1069450"/>
            <a:ext cx="8012674" cy="27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6AEF4B0-6049-4B02-BA12-CAEBB312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25" y="771009"/>
            <a:ext cx="3680623" cy="28774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C1761-4744-4997-8892-9FDC144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84819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차원의 저주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CEB408D-E837-4D5D-B143-F965E5D4D7F9}"/>
              </a:ext>
            </a:extLst>
          </p:cNvPr>
          <p:cNvSpPr/>
          <p:nvPr/>
        </p:nvSpPr>
        <p:spPr>
          <a:xfrm>
            <a:off x="4428091" y="4592657"/>
            <a:ext cx="449546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ko-KR" altLang="en-US" dirty="0">
                <a:hlinkClick r:id="rId4"/>
              </a:rPr>
              <a:t>출처 </a:t>
            </a:r>
            <a:r>
              <a:rPr lang="en-US" altLang="ko-KR" dirty="0">
                <a:hlinkClick r:id="rId4"/>
              </a:rPr>
              <a:t>https://blog.naver.com/plasticcode/221485061322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E560F074-352F-408A-AE1A-0EE35C701D77}"/>
              </a:ext>
            </a:extLst>
          </p:cNvPr>
          <p:cNvSpPr/>
          <p:nvPr/>
        </p:nvSpPr>
        <p:spPr>
          <a:xfrm>
            <a:off x="1321904" y="3829350"/>
            <a:ext cx="6500192" cy="383084"/>
          </a:xfrm>
          <a:prstGeom prst="roundRect">
            <a:avLst/>
          </a:prstGeom>
          <a:solidFill>
            <a:schemeClr val="bg2">
              <a:alpha val="57000"/>
            </a:scheme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12B5430-73F1-4812-BDD3-5BFAC606AFE8}"/>
              </a:ext>
            </a:extLst>
          </p:cNvPr>
          <p:cNvSpPr/>
          <p:nvPr/>
        </p:nvSpPr>
        <p:spPr>
          <a:xfrm>
            <a:off x="1689652" y="3847767"/>
            <a:ext cx="6500192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차원을 탐색할 자원 보낸 결과</a:t>
            </a:r>
            <a:endParaRPr lang="en-US" altLang="ko-KR" sz="18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99CC3B0-4EFA-4DBF-BBD6-991EB5DEC83F}"/>
              </a:ext>
            </a:extLst>
          </p:cNvPr>
          <p:cNvSpPr/>
          <p:nvPr/>
        </p:nvSpPr>
        <p:spPr>
          <a:xfrm>
            <a:off x="1427624" y="1028076"/>
            <a:ext cx="2190220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&lt; 2</a:t>
            </a:r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차원 </a:t>
            </a:r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627CA37-1438-417A-B44D-09402054D59F}"/>
              </a:ext>
            </a:extLst>
          </p:cNvPr>
          <p:cNvSpPr/>
          <p:nvPr/>
        </p:nvSpPr>
        <p:spPr>
          <a:xfrm>
            <a:off x="5114832" y="668980"/>
            <a:ext cx="2190220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&lt; 3</a:t>
            </a:r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차원 </a:t>
            </a:r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</a:rPr>
              <a:t>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4F404F1-6E89-411A-85D2-582BAF99F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150" y="1457305"/>
            <a:ext cx="1898339" cy="16175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2A764A9-0B3F-48FF-A804-D7A9E884E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688" y="1496110"/>
            <a:ext cx="1869629" cy="153532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5CB35084-E642-4566-963A-075FA20FB6EF}"/>
              </a:ext>
            </a:extLst>
          </p:cNvPr>
          <p:cNvSpPr/>
          <p:nvPr/>
        </p:nvSpPr>
        <p:spPr>
          <a:xfrm>
            <a:off x="4764664" y="2073145"/>
            <a:ext cx="350168" cy="687809"/>
          </a:xfrm>
          <a:prstGeom prst="rightArrow">
            <a:avLst/>
          </a:prstGeom>
          <a:solidFill>
            <a:schemeClr val="bg2"/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4734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84D8046-2D04-4F88-B0B4-052A4A7C4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449" y="91783"/>
            <a:ext cx="4972943" cy="393185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ABA159D6-FA69-4B17-A67F-6AF3AB0F86EB}"/>
              </a:ext>
            </a:extLst>
          </p:cNvPr>
          <p:cNvSpPr/>
          <p:nvPr/>
        </p:nvSpPr>
        <p:spPr>
          <a:xfrm>
            <a:off x="3135796" y="4252241"/>
            <a:ext cx="2872409" cy="383084"/>
          </a:xfrm>
          <a:prstGeom prst="roundRect">
            <a:avLst/>
          </a:prstGeom>
          <a:solidFill>
            <a:schemeClr val="bg2">
              <a:alpha val="57000"/>
            </a:scheme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en-US" altLang="ko-KR" sz="1800" dirty="0"/>
              <a:t>10</a:t>
            </a:r>
            <a:r>
              <a:rPr lang="ko-KR" altLang="en-US" sz="1800" dirty="0"/>
              <a:t>만명의 </a:t>
            </a:r>
            <a:r>
              <a:rPr lang="ko-KR" altLang="en-US" sz="1800" dirty="0" err="1"/>
              <a:t>보라돌이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046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C1761-4744-4997-8892-9FDC144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84819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n-gram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차원의 저주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B5F4FAD6-8C19-402C-9C67-C07E6016EB3E}"/>
              </a:ext>
            </a:extLst>
          </p:cNvPr>
          <p:cNvSpPr/>
          <p:nvPr/>
        </p:nvSpPr>
        <p:spPr>
          <a:xfrm>
            <a:off x="536714" y="886711"/>
            <a:ext cx="7402168" cy="2834819"/>
          </a:xfrm>
          <a:prstGeom prst="round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dirty="0"/>
              <a:t>Language Model (</a:t>
            </a:r>
            <a:r>
              <a:rPr lang="ko-KR" altLang="en-US" sz="1800" dirty="0"/>
              <a:t>언어모델</a:t>
            </a:r>
            <a:r>
              <a:rPr lang="en-US" altLang="ko-KR" sz="1800" dirty="0"/>
              <a:t>)</a:t>
            </a:r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39C202DD-E142-4EE6-BEE1-1277521B1D1F}"/>
              </a:ext>
            </a:extLst>
          </p:cNvPr>
          <p:cNvSpPr/>
          <p:nvPr/>
        </p:nvSpPr>
        <p:spPr>
          <a:xfrm>
            <a:off x="628650" y="1759187"/>
            <a:ext cx="3376819" cy="2823969"/>
          </a:xfrm>
          <a:prstGeom prst="ellipse">
            <a:avLst/>
          </a:prstGeom>
          <a:solidFill>
            <a:schemeClr val="bg2">
              <a:alpha val="56000"/>
            </a:scheme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ko-KR" altLang="en-US" sz="1800" dirty="0"/>
              <a:t>자연어처리</a:t>
            </a:r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endParaRPr lang="ko-KR" altLang="en-US" sz="1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41C86D9-8FB5-48D3-87CB-8DC806A593B4}"/>
              </a:ext>
            </a:extLst>
          </p:cNvPr>
          <p:cNvSpPr/>
          <p:nvPr/>
        </p:nvSpPr>
        <p:spPr>
          <a:xfrm>
            <a:off x="900114" y="2546396"/>
            <a:ext cx="2833894" cy="1655430"/>
          </a:xfrm>
          <a:prstGeom prst="ellipse">
            <a:avLst/>
          </a:prstGeom>
          <a:solidFill>
            <a:schemeClr val="accent5">
              <a:lumMod val="20000"/>
              <a:lumOff val="80000"/>
              <a:alpha val="62000"/>
            </a:scheme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ko-KR" altLang="en-US" sz="1800" dirty="0"/>
              <a:t>언어 표현 방법 </a:t>
            </a:r>
            <a:r>
              <a:rPr lang="en-US" altLang="ko-KR" sz="1800" dirty="0"/>
              <a:t>=</a:t>
            </a:r>
          </a:p>
          <a:p>
            <a:pPr algn="ctr"/>
            <a:endParaRPr lang="en-US" altLang="ko-KR" sz="1800" dirty="0"/>
          </a:p>
          <a:p>
            <a:pPr algn="ctr"/>
            <a:endParaRPr lang="en-US" altLang="ko-KR" sz="1800" dirty="0"/>
          </a:p>
          <a:p>
            <a:pPr algn="ctr"/>
            <a:endParaRPr lang="en-US" altLang="ko-KR" sz="1800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33101F82-7963-4929-A57B-96DE820397AA}"/>
              </a:ext>
            </a:extLst>
          </p:cNvPr>
          <p:cNvSpPr/>
          <p:nvPr/>
        </p:nvSpPr>
        <p:spPr>
          <a:xfrm>
            <a:off x="4293702" y="2817951"/>
            <a:ext cx="755377" cy="687809"/>
          </a:xfrm>
          <a:prstGeom prst="rightArrow">
            <a:avLst/>
          </a:prstGeom>
          <a:solidFill>
            <a:schemeClr val="bg2"/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27E2C4-335A-4510-B4B7-775EF255C023}"/>
              </a:ext>
            </a:extLst>
          </p:cNvPr>
          <p:cNvSpPr txBox="1"/>
          <p:nvPr/>
        </p:nvSpPr>
        <p:spPr>
          <a:xfrm>
            <a:off x="5526156" y="1536168"/>
            <a:ext cx="3081131" cy="30546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en-US" altLang="ko-KR" sz="1800" dirty="0"/>
          </a:p>
          <a:p>
            <a:r>
              <a:rPr lang="ko-KR" altLang="en-US" sz="1800" dirty="0"/>
              <a:t>문서 </a:t>
            </a:r>
            <a:r>
              <a:rPr lang="en-US" altLang="ko-KR" sz="1800" dirty="0"/>
              <a:t>(</a:t>
            </a:r>
            <a:r>
              <a:rPr lang="en-US" altLang="ko-KR" dirty="0"/>
              <a:t>Modeling Document</a:t>
            </a:r>
            <a:r>
              <a:rPr lang="en-US" altLang="ko-KR" sz="1800" dirty="0"/>
              <a:t>) </a:t>
            </a:r>
            <a:r>
              <a:rPr lang="ko-KR" altLang="en-US" sz="1800" dirty="0"/>
              <a:t>를 이루는 단어 열의 확률로 표현</a:t>
            </a:r>
            <a:endParaRPr lang="en-US" altLang="ko-KR" sz="1800" dirty="0"/>
          </a:p>
          <a:p>
            <a:r>
              <a:rPr lang="en-US" altLang="ko-KR" sz="1800" dirty="0"/>
              <a:t> </a:t>
            </a:r>
          </a:p>
          <a:p>
            <a:r>
              <a:rPr lang="ko-KR" altLang="en-US" sz="1800" dirty="0"/>
              <a:t>확률 수식 </a:t>
            </a:r>
            <a:r>
              <a:rPr lang="en-US" altLang="ko-KR" sz="1800" dirty="0"/>
              <a:t>= P(w1, w2,..., </a:t>
            </a:r>
            <a:r>
              <a:rPr lang="en-US" altLang="ko-KR" sz="1800" dirty="0" err="1"/>
              <a:t>wt</a:t>
            </a:r>
            <a:r>
              <a:rPr lang="en-US" altLang="ko-KR" sz="1800" dirty="0"/>
              <a:t>) where </a:t>
            </a:r>
            <a:r>
              <a:rPr lang="en-US" altLang="ko-KR" sz="1800" dirty="0" err="1"/>
              <a:t>w∈Document</a:t>
            </a:r>
            <a:r>
              <a:rPr lang="en-US" altLang="ko-KR" sz="1800" dirty="0"/>
              <a:t> </a:t>
            </a:r>
          </a:p>
          <a:p>
            <a:endParaRPr lang="en-US" altLang="ko-KR" sz="1800" dirty="0"/>
          </a:p>
          <a:p>
            <a:r>
              <a:rPr lang="ko-KR" altLang="en-US" sz="1800" dirty="0"/>
              <a:t>  어떤 단어 열</a:t>
            </a:r>
            <a:r>
              <a:rPr lang="en-US" altLang="ko-KR" sz="1800" dirty="0"/>
              <a:t>(</a:t>
            </a:r>
            <a:r>
              <a:rPr lang="ko-KR" altLang="en-US" sz="1800" dirty="0"/>
              <a:t>뭉치</a:t>
            </a:r>
            <a:r>
              <a:rPr lang="en-US" altLang="ko-KR" sz="1800" dirty="0"/>
              <a:t>)</a:t>
            </a:r>
            <a:r>
              <a:rPr lang="ko-KR" altLang="en-US" sz="1800" dirty="0"/>
              <a:t>의 </a:t>
            </a:r>
            <a:endParaRPr lang="en-US" altLang="ko-KR" sz="1800" dirty="0"/>
          </a:p>
          <a:p>
            <a:r>
              <a:rPr lang="en-US" altLang="ko-KR" sz="1800" dirty="0"/>
              <a:t>    </a:t>
            </a:r>
            <a:r>
              <a:rPr lang="ko-KR" altLang="en-US" sz="1800" dirty="0"/>
              <a:t>출현 확률</a:t>
            </a:r>
            <a:r>
              <a:rPr lang="en-US" altLang="ko-KR" sz="1800" dirty="0"/>
              <a:t> 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08807FA-5598-43CA-B5D8-44227C3A35C1}"/>
              </a:ext>
            </a:extLst>
          </p:cNvPr>
          <p:cNvSpPr txBox="1"/>
          <p:nvPr/>
        </p:nvSpPr>
        <p:spPr>
          <a:xfrm>
            <a:off x="1285483" y="2943763"/>
            <a:ext cx="3097673" cy="9002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en-US" altLang="ko-KR" sz="1800" dirty="0"/>
          </a:p>
          <a:p>
            <a:r>
              <a:rPr lang="ko-KR" altLang="en-US" sz="1800" dirty="0"/>
              <a:t>언어모델 </a:t>
            </a:r>
            <a:r>
              <a:rPr lang="en-US" altLang="ko-KR" sz="1800" dirty="0"/>
              <a:t>(Language modeling)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6589FC63-9AFA-43B3-8F3E-C6B61E8440C6}"/>
              </a:ext>
            </a:extLst>
          </p:cNvPr>
          <p:cNvSpPr/>
          <p:nvPr/>
        </p:nvSpPr>
        <p:spPr>
          <a:xfrm>
            <a:off x="5429251" y="3385515"/>
            <a:ext cx="3269975" cy="784819"/>
          </a:xfrm>
          <a:prstGeom prst="roundRect">
            <a:avLst/>
          </a:prstGeom>
          <a:noFill/>
          <a:ln w="57150">
            <a:solidFill>
              <a:srgbClr val="BE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741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C1761-4744-4997-8892-9FDC144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84819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n-gram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차원의 저주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B5F4FAD6-8C19-402C-9C67-C07E6016EB3E}"/>
              </a:ext>
            </a:extLst>
          </p:cNvPr>
          <p:cNvSpPr/>
          <p:nvPr/>
        </p:nvSpPr>
        <p:spPr>
          <a:xfrm>
            <a:off x="628650" y="1211895"/>
            <a:ext cx="8242025" cy="2221885"/>
          </a:xfrm>
          <a:prstGeom prst="roundRect">
            <a:avLst/>
          </a:prstGeom>
          <a:solidFill>
            <a:schemeClr val="bg2">
              <a:alpha val="39000"/>
            </a:scheme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endParaRPr lang="ko-KR" altLang="en-US" sz="1800" dirty="0"/>
          </a:p>
          <a:p>
            <a:r>
              <a:rPr lang="ko-KR" altLang="en-US" sz="1800" dirty="0"/>
              <a:t> 전통적으로 언어 모델은 어떤 윈도우 사이즈 </a:t>
            </a:r>
            <a:r>
              <a:rPr lang="en-US" altLang="ko-KR" sz="1800" dirty="0"/>
              <a:t>n</a:t>
            </a:r>
            <a:r>
              <a:rPr lang="ko-KR" altLang="en-US" sz="1800" dirty="0"/>
              <a:t>에 따른 조건부 확률로 표현</a:t>
            </a:r>
            <a:endParaRPr lang="en-US" altLang="ko-KR" sz="1800" dirty="0"/>
          </a:p>
          <a:p>
            <a:r>
              <a:rPr lang="en-US" altLang="ko-KR" sz="1800" dirty="0"/>
              <a:t> </a:t>
            </a:r>
          </a:p>
          <a:p>
            <a:r>
              <a:rPr lang="en-US" altLang="ko-KR" sz="1800" dirty="0"/>
              <a:t>w1~wi-1 </a:t>
            </a:r>
            <a:r>
              <a:rPr lang="ko-KR" altLang="en-US" sz="1800" dirty="0"/>
              <a:t>로 표현되는 앞선 단어 열  </a:t>
            </a:r>
            <a:r>
              <a:rPr lang="en-US" altLang="ko-KR" sz="1800" dirty="0"/>
              <a:t>      </a:t>
            </a:r>
            <a:r>
              <a:rPr lang="ko-KR" altLang="en-US" sz="1800" dirty="0"/>
              <a:t>다음에 </a:t>
            </a:r>
            <a:r>
              <a:rPr lang="ko-KR" altLang="en-US" sz="1800" dirty="0" err="1"/>
              <a:t>나올단어</a:t>
            </a:r>
            <a:r>
              <a:rPr lang="ko-KR" altLang="en-US" sz="1800" dirty="0"/>
              <a:t> </a:t>
            </a:r>
            <a:r>
              <a:rPr lang="en-US" altLang="ko-KR" sz="1800" dirty="0" err="1"/>
              <a:t>wi</a:t>
            </a:r>
            <a:r>
              <a:rPr lang="en-US" altLang="ko-KR" sz="1800" dirty="0"/>
              <a:t> </a:t>
            </a:r>
            <a:r>
              <a:rPr lang="ko-KR" altLang="en-US" sz="1800" dirty="0"/>
              <a:t>를 예측</a:t>
            </a:r>
            <a:r>
              <a:rPr lang="en-US" altLang="ko-KR" sz="1800" dirty="0"/>
              <a:t> </a:t>
            </a:r>
          </a:p>
          <a:p>
            <a:endParaRPr lang="en-US" altLang="ko-KR" sz="1800" dirty="0"/>
          </a:p>
          <a:p>
            <a:r>
              <a:rPr lang="ko-KR" altLang="en-US" sz="1800" dirty="0"/>
              <a:t>확률 식 </a:t>
            </a:r>
            <a:r>
              <a:rPr lang="en-US" altLang="ko-KR" sz="1800" dirty="0"/>
              <a:t>= P(</a:t>
            </a:r>
            <a:r>
              <a:rPr lang="en-US" altLang="ko-KR" sz="1800" dirty="0" err="1"/>
              <a:t>wt</a:t>
            </a:r>
            <a:r>
              <a:rPr lang="en-US" altLang="ko-KR" sz="1800" dirty="0"/>
              <a:t> | wt-1,.., w1) = count(</a:t>
            </a:r>
            <a:r>
              <a:rPr lang="en-US" altLang="ko-KR" sz="1800" dirty="0" err="1"/>
              <a:t>wt</a:t>
            </a:r>
            <a:r>
              <a:rPr lang="en-US" altLang="ko-KR" sz="1800" dirty="0"/>
              <a:t>, wt-1 ~, w1)/count(wt-1 ~, w1</a:t>
            </a:r>
          </a:p>
          <a:p>
            <a:endParaRPr lang="en-US" altLang="ko-KR" sz="1800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1E802F5C-64F6-4DB3-997B-DAD0F18521C3}"/>
              </a:ext>
            </a:extLst>
          </p:cNvPr>
          <p:cNvSpPr/>
          <p:nvPr/>
        </p:nvSpPr>
        <p:spPr>
          <a:xfrm>
            <a:off x="4572001" y="1978932"/>
            <a:ext cx="387626" cy="687809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367E55D-9ABB-4110-9049-9E46697D3888}"/>
              </a:ext>
            </a:extLst>
          </p:cNvPr>
          <p:cNvSpPr/>
          <p:nvPr/>
        </p:nvSpPr>
        <p:spPr>
          <a:xfrm>
            <a:off x="874644" y="3472521"/>
            <a:ext cx="6857999" cy="157735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dirty="0"/>
              <a:t>Ex) 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	"</a:t>
            </a:r>
            <a:r>
              <a:rPr lang="ko-KR" altLang="en-US" dirty="0"/>
              <a:t>철수가 밥을 </a:t>
            </a:r>
            <a:r>
              <a:rPr lang="en-US" altLang="ko-KR" dirty="0"/>
              <a:t>___"  </a:t>
            </a:r>
            <a:r>
              <a:rPr lang="ko-KR" altLang="en-US" dirty="0"/>
              <a:t>                    빈칸에 들어갈 말을 예측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	"</a:t>
            </a:r>
            <a:r>
              <a:rPr lang="ko-KR" altLang="en-US" dirty="0"/>
              <a:t>철수가</a:t>
            </a:r>
            <a:r>
              <a:rPr lang="en-US" altLang="ko-KR" dirty="0"/>
              <a:t>" + "</a:t>
            </a:r>
            <a:r>
              <a:rPr lang="ko-KR" altLang="en-US" dirty="0"/>
              <a:t>밥을</a:t>
            </a:r>
            <a:r>
              <a:rPr lang="en-US" altLang="ko-KR" dirty="0"/>
              <a:t>"                      2</a:t>
            </a:r>
            <a:r>
              <a:rPr lang="ko-KR" altLang="en-US" dirty="0"/>
              <a:t>가지 단어를 기반으로 다음 단어를 예측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대량의 문서에서 문장을 </a:t>
            </a:r>
            <a:r>
              <a:rPr lang="en-US" altLang="ko-KR" dirty="0"/>
              <a:t>3</a:t>
            </a:r>
            <a:r>
              <a:rPr lang="ko-KR" altLang="en-US" dirty="0"/>
              <a:t>개의 토큰으로 나누어 </a:t>
            </a:r>
            <a:endParaRPr lang="en-US" altLang="ko-KR" dirty="0"/>
          </a:p>
          <a:p>
            <a:r>
              <a:rPr lang="en-US" altLang="ko-KR" dirty="0"/>
              <a:t>	"</a:t>
            </a:r>
            <a:r>
              <a:rPr lang="ko-KR" altLang="en-US" dirty="0"/>
              <a:t>철수가</a:t>
            </a:r>
            <a:r>
              <a:rPr lang="en-US" altLang="ko-KR" dirty="0"/>
              <a:t>"+"</a:t>
            </a:r>
            <a:r>
              <a:rPr lang="ko-KR" altLang="en-US" dirty="0"/>
              <a:t>밥을</a:t>
            </a:r>
            <a:r>
              <a:rPr lang="en-US" altLang="ko-KR" dirty="0"/>
              <a:t>"+____ </a:t>
            </a:r>
            <a:r>
              <a:rPr lang="ko-KR" altLang="en-US" dirty="0"/>
              <a:t>형태의 단어열을 뽑은 후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빈칸에 가장 많이 나오는 단어 최고의 후보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2455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C1761-4744-4997-8892-9FDC144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84819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n-gram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차원의 저주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B5F4FAD6-8C19-402C-9C67-C07E6016EB3E}"/>
              </a:ext>
            </a:extLst>
          </p:cNvPr>
          <p:cNvSpPr/>
          <p:nvPr/>
        </p:nvSpPr>
        <p:spPr>
          <a:xfrm>
            <a:off x="718103" y="1575984"/>
            <a:ext cx="7332594" cy="1915418"/>
          </a:xfrm>
          <a:prstGeom prst="roundRect">
            <a:avLst/>
          </a:prstGeom>
          <a:solidFill>
            <a:schemeClr val="bg2">
              <a:alpha val="57000"/>
            </a:scheme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ko-KR" altLang="en-US" sz="1800" dirty="0"/>
              <a:t>전통적인 방법</a:t>
            </a:r>
            <a:r>
              <a:rPr lang="en-US" altLang="ko-KR" sz="1800" dirty="0"/>
              <a:t>(count-based methods)</a:t>
            </a:r>
            <a:r>
              <a:rPr lang="ko-KR" altLang="en-US" sz="1800" dirty="0"/>
              <a:t>에서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Ex)</a:t>
            </a:r>
            <a:r>
              <a:rPr lang="ko-KR" altLang="en-US" sz="1800" dirty="0"/>
              <a:t> </a:t>
            </a:r>
            <a:r>
              <a:rPr lang="en-US" altLang="ko-KR" sz="1800" dirty="0"/>
              <a:t>10</a:t>
            </a:r>
            <a:r>
              <a:rPr lang="ko-KR" altLang="en-US" sz="1800" dirty="0"/>
              <a:t>만개의 단어 </a:t>
            </a:r>
            <a:r>
              <a:rPr lang="en-US" altLang="ko-KR" sz="1800" dirty="0"/>
              <a:t>bi-gram matrix</a:t>
            </a:r>
            <a:r>
              <a:rPr lang="ko-KR" altLang="en-US" sz="1800" dirty="0"/>
              <a:t>로 저장  </a:t>
            </a:r>
            <a:r>
              <a:rPr lang="en-US" altLang="ko-KR" sz="1800" dirty="0"/>
              <a:t>10</a:t>
            </a:r>
            <a:r>
              <a:rPr lang="ko-KR" altLang="en-US" sz="1800" dirty="0"/>
              <a:t>만</a:t>
            </a:r>
            <a:r>
              <a:rPr lang="en-US" altLang="ko-KR" sz="1800" dirty="0"/>
              <a:t>X10</a:t>
            </a:r>
            <a:r>
              <a:rPr lang="ko-KR" altLang="en-US" sz="1800" dirty="0"/>
              <a:t>만  </a:t>
            </a:r>
            <a:endParaRPr lang="en-US" altLang="ko-KR" sz="1800" dirty="0"/>
          </a:p>
          <a:p>
            <a:r>
              <a:rPr lang="en-US" altLang="ko-KR" sz="1800" dirty="0"/>
              <a:t>     3-gram, 4-gram </a:t>
            </a:r>
            <a:r>
              <a:rPr lang="ko-KR" altLang="en-US" sz="1800" dirty="0"/>
              <a:t>저장                               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C8D3A36-41D1-43BE-85F3-B18F4A2E45BB}"/>
              </a:ext>
            </a:extLst>
          </p:cNvPr>
          <p:cNvSpPr/>
          <p:nvPr/>
        </p:nvSpPr>
        <p:spPr>
          <a:xfrm>
            <a:off x="932099" y="4033451"/>
            <a:ext cx="5654433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ko-KR" altLang="en-US" sz="18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ko-KR" alt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엄청난 메모리</a:t>
            </a:r>
            <a:r>
              <a:rPr lang="ko-KR" altLang="en-US" sz="18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필요하고 </a:t>
            </a:r>
            <a:r>
              <a:rPr lang="ko-KR" alt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현실적으로 불가능</a:t>
            </a:r>
            <a:r>
              <a:rPr lang="ko-KR" altLang="en-US" sz="18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하다</a:t>
            </a:r>
            <a:r>
              <a:rPr lang="en-US" altLang="ko-KR" sz="18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2391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C1761-4744-4997-8892-9FDC144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84819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N-gram &amp; (</a:t>
            </a:r>
            <a:r>
              <a:rPr lang="en-US" altLang="ko-KR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koNLPy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vs </a:t>
            </a:r>
            <a:r>
              <a:rPr lang="en-US" altLang="ko-KR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ekoNLPy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86C0C41-C069-4B52-98D3-F8707C18B7E1}"/>
              </a:ext>
            </a:extLst>
          </p:cNvPr>
          <p:cNvSpPr txBox="1"/>
          <p:nvPr/>
        </p:nvSpPr>
        <p:spPr>
          <a:xfrm>
            <a:off x="1282148" y="1659835"/>
            <a:ext cx="5446443" cy="256224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공백 </a:t>
            </a:r>
            <a:r>
              <a:rPr lang="en-US" altLang="ko-KR" sz="1800" dirty="0"/>
              <a:t>(</a:t>
            </a:r>
            <a:r>
              <a:rPr lang="ko-KR" altLang="en-US" sz="1800" dirty="0"/>
              <a:t>영어와 달리 공백으로 구분되지 않음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en-US" altLang="ko-KR" sz="1800" dirty="0"/>
              <a:t>2.</a:t>
            </a:r>
            <a:r>
              <a:rPr lang="ko-KR" altLang="en-US" sz="1800" dirty="0"/>
              <a:t> 외국어 표준 표기법 따르지않는 외래어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같은 의미의 여러가지 표기법</a:t>
            </a:r>
            <a:r>
              <a:rPr lang="en-US" altLang="ko-KR" sz="1800" dirty="0"/>
              <a:t>(</a:t>
            </a:r>
            <a:r>
              <a:rPr lang="ko-KR" altLang="en-US" sz="1800" dirty="0"/>
              <a:t>동의어 처리</a:t>
            </a:r>
            <a:r>
              <a:rPr lang="en-US" altLang="ko-KR" sz="1800" dirty="0"/>
              <a:t>) </a:t>
            </a:r>
          </a:p>
          <a:p>
            <a:endParaRPr lang="en-US" altLang="ko-KR" sz="1800" dirty="0"/>
          </a:p>
          <a:p>
            <a:r>
              <a:rPr lang="en-US" altLang="ko-KR" sz="1800" dirty="0"/>
              <a:t>(e.g., inflation for ‘</a:t>
            </a:r>
            <a:r>
              <a:rPr lang="ko-KR" altLang="en-US" sz="1800" dirty="0"/>
              <a:t>인플레이션’</a:t>
            </a:r>
            <a:r>
              <a:rPr lang="en-US" altLang="ko-KR" sz="1800" dirty="0"/>
              <a:t>, ‘</a:t>
            </a:r>
            <a:r>
              <a:rPr lang="ko-KR" altLang="en-US" sz="1800" dirty="0"/>
              <a:t>인플레’</a:t>
            </a:r>
            <a:r>
              <a:rPr lang="en-US" altLang="ko-KR" sz="1800" dirty="0"/>
              <a:t>, and ‘</a:t>
            </a:r>
            <a:r>
              <a:rPr lang="ko-KR" altLang="en-US" sz="1800" dirty="0"/>
              <a:t>물가’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10B88A78-75B0-4E66-BD6B-DE8A640105DA}"/>
              </a:ext>
            </a:extLst>
          </p:cNvPr>
          <p:cNvSpPr/>
          <p:nvPr/>
        </p:nvSpPr>
        <p:spPr>
          <a:xfrm>
            <a:off x="914400" y="3203802"/>
            <a:ext cx="6500192" cy="1123122"/>
          </a:xfrm>
          <a:prstGeom prst="roundRect">
            <a:avLst/>
          </a:prstGeom>
          <a:noFill/>
          <a:ln w="57150">
            <a:solidFill>
              <a:srgbClr val="BE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003DAE-8A57-4CAA-99F1-0651D1612FE8}"/>
              </a:ext>
            </a:extLst>
          </p:cNvPr>
          <p:cNvSpPr txBox="1"/>
          <p:nvPr/>
        </p:nvSpPr>
        <p:spPr>
          <a:xfrm>
            <a:off x="914400" y="4395199"/>
            <a:ext cx="448254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1800" b="1" dirty="0">
                <a:solidFill>
                  <a:srgbClr val="C00000"/>
                </a:solidFill>
              </a:rPr>
              <a:t>    N-gram </a:t>
            </a:r>
            <a:r>
              <a:rPr lang="ko-KR" altLang="en-US" sz="1800" b="1" dirty="0">
                <a:solidFill>
                  <a:srgbClr val="C00000"/>
                </a:solidFill>
              </a:rPr>
              <a:t>모델의 차원 폭발 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B6E8273C-D2C8-4B05-AEC4-574A5B26497C}"/>
              </a:ext>
            </a:extLst>
          </p:cNvPr>
          <p:cNvSpPr/>
          <p:nvPr/>
        </p:nvSpPr>
        <p:spPr>
          <a:xfrm>
            <a:off x="914400" y="1334912"/>
            <a:ext cx="6500192" cy="383084"/>
          </a:xfrm>
          <a:prstGeom prst="roundRect">
            <a:avLst/>
          </a:prstGeom>
          <a:solidFill>
            <a:schemeClr val="bg2">
              <a:alpha val="57000"/>
            </a:scheme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4BC934D-5D4E-41CC-AAB7-E67487076AB6}"/>
              </a:ext>
            </a:extLst>
          </p:cNvPr>
          <p:cNvSpPr/>
          <p:nvPr/>
        </p:nvSpPr>
        <p:spPr>
          <a:xfrm>
            <a:off x="1282148" y="1353329"/>
            <a:ext cx="6500192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한국어 텍스트 </a:t>
            </a:r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 숫자 표현식</a:t>
            </a:r>
            <a:endParaRPr lang="en-US" altLang="ko-KR" sz="18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52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C1761-4744-4997-8892-9FDC144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84819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n-gram &amp; (</a:t>
            </a:r>
            <a:r>
              <a:rPr lang="en-US" altLang="ko-KR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koNLPy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vs </a:t>
            </a:r>
            <a:r>
              <a:rPr lang="en-US" altLang="ko-KR" b="1" dirty="0" err="1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ekoNLPy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86C0C41-C069-4B52-98D3-F8707C18B7E1}"/>
              </a:ext>
            </a:extLst>
          </p:cNvPr>
          <p:cNvSpPr txBox="1"/>
          <p:nvPr/>
        </p:nvSpPr>
        <p:spPr>
          <a:xfrm>
            <a:off x="1282149" y="1659835"/>
            <a:ext cx="5730511" cy="256224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현재 가능한 한국어 형태소 분석기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KoNLPy</a:t>
            </a:r>
            <a:r>
              <a:rPr lang="en-US" altLang="ko-KR" sz="1800" dirty="0"/>
              <a:t>) </a:t>
            </a:r>
            <a:r>
              <a:rPr lang="ko-KR" altLang="en-US" sz="1800" dirty="0"/>
              <a:t>해결가능</a:t>
            </a:r>
            <a:endParaRPr lang="en-US" altLang="ko-KR" sz="1800" dirty="0"/>
          </a:p>
          <a:p>
            <a:r>
              <a:rPr lang="ko-KR" altLang="en-US" sz="1800" dirty="0"/>
              <a:t> 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같은 의미의 여러가지 표기법</a:t>
            </a:r>
            <a:r>
              <a:rPr lang="en-US" altLang="ko-KR" sz="1800" dirty="0"/>
              <a:t>(</a:t>
            </a:r>
            <a:r>
              <a:rPr lang="ko-KR" altLang="en-US" sz="1800" dirty="0"/>
              <a:t>동의어 처리</a:t>
            </a:r>
            <a:r>
              <a:rPr lang="en-US" altLang="ko-KR" sz="1800" dirty="0"/>
              <a:t>) </a:t>
            </a:r>
          </a:p>
          <a:p>
            <a:endParaRPr lang="en-US" altLang="ko-KR" sz="1800" dirty="0"/>
          </a:p>
          <a:p>
            <a:r>
              <a:rPr lang="en-US" altLang="ko-KR" sz="1800" dirty="0"/>
              <a:t>(e.g., inflation for ‘</a:t>
            </a:r>
            <a:r>
              <a:rPr lang="ko-KR" altLang="en-US" sz="1800" dirty="0"/>
              <a:t>인플레이션’</a:t>
            </a:r>
            <a:r>
              <a:rPr lang="en-US" altLang="ko-KR" sz="1800" dirty="0"/>
              <a:t>, ‘</a:t>
            </a:r>
            <a:r>
              <a:rPr lang="ko-KR" altLang="en-US" sz="1800" dirty="0"/>
              <a:t>인플레’</a:t>
            </a:r>
            <a:r>
              <a:rPr lang="en-US" altLang="ko-KR" sz="1800" dirty="0"/>
              <a:t>, and ‘</a:t>
            </a:r>
            <a:r>
              <a:rPr lang="ko-KR" altLang="en-US" sz="1800" dirty="0"/>
              <a:t>물가’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10B88A78-75B0-4E66-BD6B-DE8A640105DA}"/>
              </a:ext>
            </a:extLst>
          </p:cNvPr>
          <p:cNvSpPr/>
          <p:nvPr/>
        </p:nvSpPr>
        <p:spPr>
          <a:xfrm>
            <a:off x="914400" y="3203802"/>
            <a:ext cx="6500192" cy="1123122"/>
          </a:xfrm>
          <a:prstGeom prst="roundRect">
            <a:avLst/>
          </a:prstGeom>
          <a:noFill/>
          <a:ln w="57150">
            <a:solidFill>
              <a:srgbClr val="BE0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0751B6-BE4F-475E-9A00-69C3F26B0C54}"/>
              </a:ext>
            </a:extLst>
          </p:cNvPr>
          <p:cNvSpPr txBox="1"/>
          <p:nvPr/>
        </p:nvSpPr>
        <p:spPr>
          <a:xfrm>
            <a:off x="914400" y="4395199"/>
            <a:ext cx="596347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1800" b="1" dirty="0">
                <a:solidFill>
                  <a:srgbClr val="C00000"/>
                </a:solidFill>
              </a:rPr>
              <a:t>    </a:t>
            </a:r>
            <a:r>
              <a:rPr lang="en-US" altLang="ko-KR" sz="1800" b="1" dirty="0" err="1">
                <a:solidFill>
                  <a:srgbClr val="C00000"/>
                </a:solidFill>
              </a:rPr>
              <a:t>eKoNLPy</a:t>
            </a:r>
            <a:r>
              <a:rPr lang="en-US" altLang="ko-KR" sz="1800" b="1" dirty="0">
                <a:solidFill>
                  <a:srgbClr val="C00000"/>
                </a:solidFill>
              </a:rPr>
              <a:t> </a:t>
            </a:r>
            <a:r>
              <a:rPr lang="ko-KR" altLang="en-US" sz="1800" b="1" dirty="0">
                <a:solidFill>
                  <a:srgbClr val="C00000"/>
                </a:solidFill>
              </a:rPr>
              <a:t>만 해결가능     </a:t>
            </a:r>
            <a:r>
              <a:rPr lang="en-US" altLang="ko-KR" sz="1800" b="1" dirty="0" err="1">
                <a:solidFill>
                  <a:srgbClr val="C00000"/>
                </a:solidFill>
              </a:rPr>
              <a:t>eKoNLPy</a:t>
            </a:r>
            <a:r>
              <a:rPr lang="en-US" altLang="ko-KR" sz="1800" b="1" dirty="0">
                <a:solidFill>
                  <a:srgbClr val="C00000"/>
                </a:solidFill>
              </a:rPr>
              <a:t> </a:t>
            </a:r>
            <a:r>
              <a:rPr lang="ko-KR" altLang="en-US" sz="1800" b="1" dirty="0">
                <a:solidFill>
                  <a:srgbClr val="C00000"/>
                </a:solidFill>
              </a:rPr>
              <a:t>사용이유  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89EDFBF1-510F-4927-A71F-B9DB7722DF70}"/>
              </a:ext>
            </a:extLst>
          </p:cNvPr>
          <p:cNvSpPr/>
          <p:nvPr/>
        </p:nvSpPr>
        <p:spPr>
          <a:xfrm>
            <a:off x="3647661" y="4228096"/>
            <a:ext cx="268357" cy="687809"/>
          </a:xfrm>
          <a:prstGeom prst="rightArrow">
            <a:avLst/>
          </a:prstGeom>
          <a:solidFill>
            <a:schemeClr val="bg2"/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73EB270B-7F95-4FD4-A885-E9578B09E427}"/>
              </a:ext>
            </a:extLst>
          </p:cNvPr>
          <p:cNvSpPr/>
          <p:nvPr/>
        </p:nvSpPr>
        <p:spPr>
          <a:xfrm>
            <a:off x="914400" y="1334912"/>
            <a:ext cx="6500192" cy="383084"/>
          </a:xfrm>
          <a:prstGeom prst="roundRect">
            <a:avLst/>
          </a:prstGeom>
          <a:solidFill>
            <a:schemeClr val="bg2">
              <a:alpha val="57000"/>
            </a:schemeClr>
          </a:solidFill>
        </p:spPr>
        <p:txBody>
          <a:bodyPr wrap="square" lIns="68580" tIns="34290" rIns="68580" bIns="34290" rtlCol="0" anchor="ctr">
            <a:spAutoFit/>
          </a:bodyPr>
          <a:lstStyle/>
          <a:p>
            <a:pPr algn="l"/>
            <a:endParaRPr lang="ko-KR" altLang="en-US" sz="1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A117DD2-B829-4ABD-97FF-4B00682F42BE}"/>
              </a:ext>
            </a:extLst>
          </p:cNvPr>
          <p:cNvSpPr/>
          <p:nvPr/>
        </p:nvSpPr>
        <p:spPr>
          <a:xfrm>
            <a:off x="1282148" y="1353329"/>
            <a:ext cx="6500192" cy="3462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한국어 텍스트 </a:t>
            </a:r>
            <a:r>
              <a:rPr lang="en-US" altLang="ko-KR" sz="1800" dirty="0">
                <a:solidFill>
                  <a:schemeClr val="tx1">
                    <a:alpha val="7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800" dirty="0">
                <a:solidFill>
                  <a:schemeClr val="tx1">
                    <a:alpha val="70000"/>
                  </a:schemeClr>
                </a:solidFill>
              </a:rPr>
              <a:t> 숫자 표현식</a:t>
            </a:r>
            <a:endParaRPr lang="en-US" altLang="ko-KR" sz="18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70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694509" y="1005576"/>
            <a:ext cx="7772400" cy="1102519"/>
          </a:xfrm>
        </p:spPr>
        <p:txBody>
          <a:bodyPr>
            <a:normAutofit/>
          </a:bodyPr>
          <a:lstStyle/>
          <a:p>
            <a:r>
              <a:rPr lang="en-US" altLang="ko-KR" sz="4100" b="1" dirty="0"/>
              <a:t>SO-PMI</a:t>
            </a:r>
            <a:endParaRPr lang="ko-KR" altLang="en-US" sz="4100" b="1" dirty="0"/>
          </a:p>
        </p:txBody>
      </p:sp>
      <p:sp>
        <p:nvSpPr>
          <p:cNvPr id="14" name="제목 11"/>
          <p:cNvSpPr txBox="1">
            <a:spLocks/>
          </p:cNvSpPr>
          <p:nvPr/>
        </p:nvSpPr>
        <p:spPr>
          <a:xfrm>
            <a:off x="694509" y="2409733"/>
            <a:ext cx="7772400" cy="11025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chemeClr val="accent2"/>
                </a:solidFill>
              </a:rPr>
              <a:t>Semantic Orientation Pointwise</a:t>
            </a:r>
          </a:p>
          <a:p>
            <a:r>
              <a:rPr lang="en-US" altLang="ko-KR" sz="1800" b="1" dirty="0">
                <a:solidFill>
                  <a:schemeClr val="accent2"/>
                </a:solidFill>
              </a:rPr>
              <a:t> Mutual Information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7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1259632" y="681540"/>
            <a:ext cx="2020688" cy="562458"/>
          </a:xfrm>
        </p:spPr>
        <p:txBody>
          <a:bodyPr>
            <a:normAutofit fontScale="90000"/>
          </a:bodyPr>
          <a:lstStyle/>
          <a:p>
            <a:r>
              <a:rPr lang="en-US" altLang="ko-KR" sz="4100" b="1" dirty="0"/>
              <a:t>PMI</a:t>
            </a:r>
            <a:endParaRPr lang="ko-KR" altLang="en-US" sz="4100" b="1" dirty="0"/>
          </a:p>
        </p:txBody>
      </p:sp>
      <p:sp>
        <p:nvSpPr>
          <p:cNvPr id="14" name="제목 11"/>
          <p:cNvSpPr txBox="1">
            <a:spLocks/>
          </p:cNvSpPr>
          <p:nvPr/>
        </p:nvSpPr>
        <p:spPr>
          <a:xfrm>
            <a:off x="722931" y="951571"/>
            <a:ext cx="7772400" cy="11025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chemeClr val="accent2"/>
                </a:solidFill>
              </a:rPr>
              <a:t>단어 사이의 연관성을 측정하는 지표</a:t>
            </a:r>
          </a:p>
        </p:txBody>
      </p:sp>
      <p:sp>
        <p:nvSpPr>
          <p:cNvPr id="4" name="제목 11"/>
          <p:cNvSpPr txBox="1">
            <a:spLocks/>
          </p:cNvSpPr>
          <p:nvPr/>
        </p:nvSpPr>
        <p:spPr>
          <a:xfrm>
            <a:off x="1257966" y="2355726"/>
            <a:ext cx="2377930" cy="72447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100" b="1" dirty="0"/>
              <a:t>SO-PMI</a:t>
            </a:r>
            <a:endParaRPr lang="ko-KR" altLang="en-US" sz="4100" b="1" dirty="0"/>
          </a:p>
        </p:txBody>
      </p:sp>
      <p:sp>
        <p:nvSpPr>
          <p:cNvPr id="5" name="제목 11"/>
          <p:cNvSpPr txBox="1">
            <a:spLocks/>
          </p:cNvSpPr>
          <p:nvPr/>
        </p:nvSpPr>
        <p:spPr>
          <a:xfrm>
            <a:off x="721265" y="2787775"/>
            <a:ext cx="7772400" cy="11025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chemeClr val="accent2"/>
                </a:solidFill>
              </a:rPr>
              <a:t>극성이 나눠진 어휘를 기준으로 극성을 분류</a:t>
            </a:r>
          </a:p>
        </p:txBody>
      </p:sp>
    </p:spTree>
    <p:extLst>
      <p:ext uri="{BB962C8B-B14F-4D97-AF65-F5344CB8AC3E}">
        <p14:creationId xmlns:p14="http://schemas.microsoft.com/office/powerpoint/2010/main" val="302264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28053"/>
            <a:ext cx="3295650" cy="150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flipH="1">
            <a:off x="4586084" y="1144076"/>
            <a:ext cx="417646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dirty="0" smtClean="0"/>
              <a:t>P(X) : X</a:t>
            </a:r>
            <a:r>
              <a:rPr lang="ko-KR" altLang="en-US" dirty="0" smtClean="0"/>
              <a:t>단어가 문장에서 나올 확률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4586084" y="1543217"/>
            <a:ext cx="417646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dirty="0" smtClean="0"/>
              <a:t>P(</a:t>
            </a:r>
            <a:r>
              <a:rPr lang="en-US" altLang="ko-KR" dirty="0"/>
              <a:t>Y</a:t>
            </a:r>
            <a:r>
              <a:rPr lang="en-US" altLang="ko-KR" dirty="0" smtClean="0"/>
              <a:t>) : Y</a:t>
            </a:r>
            <a:r>
              <a:rPr lang="ko-KR" altLang="en-US" dirty="0" smtClean="0"/>
              <a:t>단어가 문장에서 나올 확률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6083" y="2008172"/>
            <a:ext cx="417646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dirty="0" smtClean="0"/>
              <a:t>P(X</a:t>
            </a:r>
            <a:r>
              <a:rPr lang="el-GR" altLang="ko-KR" dirty="0" smtClean="0">
                <a:latin typeface="돋움체"/>
                <a:ea typeface="돋움체"/>
              </a:rPr>
              <a:t>Π</a:t>
            </a:r>
            <a:r>
              <a:rPr lang="en-US" altLang="ko-KR" dirty="0" smtClean="0"/>
              <a:t>Y) : X,Y</a:t>
            </a:r>
            <a:r>
              <a:rPr lang="ko-KR" altLang="en-US" dirty="0" smtClean="0"/>
              <a:t>단어가 동시에 나올 확률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 flipH="1">
            <a:off x="2308951" y="2931717"/>
            <a:ext cx="4824536" cy="9310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b="1" dirty="0" smtClean="0"/>
              <a:t>PMI(X,Y) &gt; 0 </a:t>
            </a:r>
            <a:r>
              <a:rPr lang="ko-KR" altLang="en-US" b="1" dirty="0" smtClean="0"/>
              <a:t>두 단어가 나올 확률 높아짐</a:t>
            </a:r>
            <a:endParaRPr lang="en-US" altLang="ko-KR" b="1" dirty="0" smtClean="0"/>
          </a:p>
          <a:p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en-US" altLang="ko-KR" b="1" dirty="0" smtClean="0"/>
              <a:t>			</a:t>
            </a:r>
            <a:endParaRPr lang="en-US" altLang="ko-KR" b="1" dirty="0"/>
          </a:p>
          <a:p>
            <a:r>
              <a:rPr lang="en-US" altLang="ko-KR" b="1" dirty="0" smtClean="0"/>
              <a:t> </a:t>
            </a:r>
            <a:r>
              <a:rPr lang="ko-KR" altLang="en-US" b="1" dirty="0" err="1" smtClean="0"/>
              <a:t>두개의</a:t>
            </a:r>
            <a:r>
              <a:rPr lang="ko-KR" altLang="en-US" b="1" dirty="0" smtClean="0"/>
              <a:t> 단어가 비슷한 의미의 극성을 가짐</a:t>
            </a:r>
            <a:endParaRPr lang="ko-KR" altLang="en-US" b="1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731713" y="3300830"/>
            <a:ext cx="0" cy="1620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8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l="9771" t="12224" r="11932" b="9109"/>
          <a:stretch/>
        </p:blipFill>
        <p:spPr>
          <a:xfrm>
            <a:off x="431850" y="231663"/>
            <a:ext cx="8280298" cy="468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5"/>
          <p:cNvCxnSpPr/>
          <p:nvPr/>
        </p:nvCxnSpPr>
        <p:spPr>
          <a:xfrm>
            <a:off x="1031250" y="1145850"/>
            <a:ext cx="2890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5"/>
          <p:cNvCxnSpPr/>
          <p:nvPr/>
        </p:nvCxnSpPr>
        <p:spPr>
          <a:xfrm>
            <a:off x="1031250" y="1680175"/>
            <a:ext cx="2890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5"/>
          <p:cNvCxnSpPr/>
          <p:nvPr/>
        </p:nvCxnSpPr>
        <p:spPr>
          <a:xfrm>
            <a:off x="966825" y="2214550"/>
            <a:ext cx="2890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5"/>
          <p:cNvCxnSpPr/>
          <p:nvPr/>
        </p:nvCxnSpPr>
        <p:spPr>
          <a:xfrm>
            <a:off x="966825" y="3169025"/>
            <a:ext cx="2890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5"/>
          <p:cNvCxnSpPr/>
          <p:nvPr/>
        </p:nvCxnSpPr>
        <p:spPr>
          <a:xfrm>
            <a:off x="966825" y="3856125"/>
            <a:ext cx="2890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7" y="735547"/>
            <a:ext cx="6984776" cy="438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2400" b="1" dirty="0"/>
              <a:t>SO-PMI(A) = PMI(A|B) – PMI(A|C)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7" y="2625757"/>
            <a:ext cx="6984776" cy="9310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dirty="0" smtClean="0"/>
              <a:t>A : </a:t>
            </a:r>
            <a:r>
              <a:rPr lang="ko-KR" altLang="en-US" dirty="0" smtClean="0"/>
              <a:t>극성을 판단하고 싶은 단어 </a:t>
            </a:r>
            <a:endParaRPr lang="en-US" altLang="ko-KR" dirty="0" smtClean="0"/>
          </a:p>
          <a:p>
            <a:r>
              <a:rPr lang="en-US" altLang="ko-KR" dirty="0" smtClean="0"/>
              <a:t>B : </a:t>
            </a:r>
            <a:r>
              <a:rPr lang="ko-KR" altLang="en-US" dirty="0" smtClean="0"/>
              <a:t>사전에 판단된 </a:t>
            </a:r>
            <a:r>
              <a:rPr lang="en-US" altLang="ko-KR" dirty="0" smtClean="0"/>
              <a:t>POSITIVE </a:t>
            </a:r>
            <a:r>
              <a:rPr lang="ko-KR" altLang="en-US" dirty="0" smtClean="0"/>
              <a:t>단어</a:t>
            </a:r>
            <a:endParaRPr lang="en-US" altLang="ko-KR" dirty="0" smtClean="0"/>
          </a:p>
          <a:p>
            <a:r>
              <a:rPr lang="en-US" altLang="ko-KR" dirty="0" smtClean="0"/>
              <a:t>C : </a:t>
            </a:r>
            <a:r>
              <a:rPr lang="ko-KR" altLang="en-US" dirty="0" smtClean="0"/>
              <a:t>사전에 판단된 </a:t>
            </a:r>
            <a:r>
              <a:rPr lang="en-US" altLang="ko-KR" dirty="0" smtClean="0"/>
              <a:t>NEGATIVE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단어</a:t>
            </a:r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1521" y="3649933"/>
            <a:ext cx="6984776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ko-KR" sz="1500" dirty="0"/>
              <a:t>SO-PMI(A) &gt; 0 </a:t>
            </a:r>
          </a:p>
          <a:p>
            <a:pPr algn="ctr"/>
            <a:r>
              <a:rPr lang="en-US" altLang="ko-KR" sz="1500" dirty="0"/>
              <a:t>A</a:t>
            </a:r>
            <a:r>
              <a:rPr lang="ko-KR" altLang="en-US" sz="1500" dirty="0"/>
              <a:t>와 같은 의미의 극성</a:t>
            </a:r>
            <a:endParaRPr lang="en-US" altLang="ko-KR" sz="1500" dirty="0"/>
          </a:p>
          <a:p>
            <a:pPr algn="ctr"/>
            <a:r>
              <a:rPr lang="en-US" altLang="ko-KR" sz="1500" dirty="0"/>
              <a:t>SO-PMI(A) &lt; 0 </a:t>
            </a:r>
          </a:p>
          <a:p>
            <a:pPr algn="ctr"/>
            <a:r>
              <a:rPr lang="en-US" altLang="ko-KR" sz="1500" dirty="0"/>
              <a:t>B</a:t>
            </a:r>
            <a:r>
              <a:rPr lang="ko-KR" altLang="en-US" sz="1500" dirty="0"/>
              <a:t>와 같은 의미의 극성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657" y="1554071"/>
            <a:ext cx="698477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1500" dirty="0"/>
              <a:t>PMI</a:t>
            </a:r>
            <a:r>
              <a:rPr lang="ko-KR" altLang="en-US" sz="1500" dirty="0"/>
              <a:t>를 보완하는 방법</a:t>
            </a:r>
            <a:endParaRPr lang="en-US" altLang="ko-KR" sz="1500" dirty="0"/>
          </a:p>
          <a:p>
            <a:r>
              <a:rPr lang="ko-KR" altLang="en-US" sz="1500" dirty="0"/>
              <a:t>기준단어 선정에서 발생하는 오차를 줄이기 위한 업그레이드 버전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796136" y="3435846"/>
            <a:ext cx="2592288" cy="10801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spcCol="0" rtlCol="0" anchor="ctr"/>
          <a:lstStyle/>
          <a:p>
            <a:pPr algn="ctr"/>
            <a:r>
              <a:rPr lang="ko-KR" altLang="en-US" dirty="0" smtClean="0"/>
              <a:t>문제점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맥락이나 문맥을 고려하지 않고 빈도수만 고려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771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l="9554" t="11861" r="12515" b="11861"/>
          <a:stretch/>
        </p:blipFill>
        <p:spPr>
          <a:xfrm>
            <a:off x="228400" y="180225"/>
            <a:ext cx="8813126" cy="48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2456175" y="3216425"/>
            <a:ext cx="4600500" cy="135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l="9173" t="13352" r="13084" b="11634"/>
          <a:stretch/>
        </p:blipFill>
        <p:spPr>
          <a:xfrm>
            <a:off x="3682049" y="2148900"/>
            <a:ext cx="5517725" cy="299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7"/>
          <p:cNvCxnSpPr/>
          <p:nvPr/>
        </p:nvCxnSpPr>
        <p:spPr>
          <a:xfrm>
            <a:off x="868825" y="2948875"/>
            <a:ext cx="3567600" cy="4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7"/>
          <p:cNvCxnSpPr/>
          <p:nvPr/>
        </p:nvCxnSpPr>
        <p:spPr>
          <a:xfrm rot="10800000" flipH="1">
            <a:off x="4436425" y="4464250"/>
            <a:ext cx="3909600" cy="4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l="9770" t="15793" r="13116" b="12905"/>
          <a:stretch/>
        </p:blipFill>
        <p:spPr>
          <a:xfrm>
            <a:off x="0" y="5"/>
            <a:ext cx="6423576" cy="3341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7"/>
          <p:cNvCxnSpPr/>
          <p:nvPr/>
        </p:nvCxnSpPr>
        <p:spPr>
          <a:xfrm rot="10800000" flipH="1">
            <a:off x="868825" y="2941075"/>
            <a:ext cx="3510900" cy="7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l="9916" t="13955" r="13857" b="14477"/>
          <a:stretch/>
        </p:blipFill>
        <p:spPr>
          <a:xfrm>
            <a:off x="351525" y="342688"/>
            <a:ext cx="8440949" cy="4458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8"/>
          <p:cNvCxnSpPr/>
          <p:nvPr/>
        </p:nvCxnSpPr>
        <p:spPr>
          <a:xfrm>
            <a:off x="1565975" y="2940950"/>
            <a:ext cx="3921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8"/>
          <p:cNvCxnSpPr/>
          <p:nvPr/>
        </p:nvCxnSpPr>
        <p:spPr>
          <a:xfrm>
            <a:off x="1565975" y="4035475"/>
            <a:ext cx="3183000" cy="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l="10068" t="13958" r="13711" b="12110"/>
          <a:stretch/>
        </p:blipFill>
        <p:spPr>
          <a:xfrm>
            <a:off x="627475" y="419487"/>
            <a:ext cx="7889050" cy="4304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9"/>
          <p:cNvCxnSpPr/>
          <p:nvPr/>
        </p:nvCxnSpPr>
        <p:spPr>
          <a:xfrm>
            <a:off x="1425925" y="1960675"/>
            <a:ext cx="4481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l="9770" t="11851" r="13116" b="10791"/>
          <a:stretch/>
        </p:blipFill>
        <p:spPr>
          <a:xfrm>
            <a:off x="0" y="0"/>
            <a:ext cx="8031950" cy="4532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0"/>
          <p:cNvCxnSpPr/>
          <p:nvPr/>
        </p:nvCxnSpPr>
        <p:spPr>
          <a:xfrm>
            <a:off x="602550" y="1235000"/>
            <a:ext cx="1527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20"/>
          <p:cNvCxnSpPr/>
          <p:nvPr/>
        </p:nvCxnSpPr>
        <p:spPr>
          <a:xfrm>
            <a:off x="602550" y="2495050"/>
            <a:ext cx="1527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0"/>
          <p:cNvCxnSpPr/>
          <p:nvPr/>
        </p:nvCxnSpPr>
        <p:spPr>
          <a:xfrm>
            <a:off x="602550" y="3446125"/>
            <a:ext cx="2457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l="29253" t="59588" r="30066" b="19053"/>
          <a:stretch/>
        </p:blipFill>
        <p:spPr>
          <a:xfrm>
            <a:off x="5805324" y="4093760"/>
            <a:ext cx="3252600" cy="960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/>
          <p:nvPr/>
        </p:nvSpPr>
        <p:spPr>
          <a:xfrm>
            <a:off x="5805300" y="4093700"/>
            <a:ext cx="3252600" cy="96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l="9814" t="11665" r="13209" b="12484"/>
          <a:stretch/>
        </p:blipFill>
        <p:spPr>
          <a:xfrm>
            <a:off x="-4" y="-1"/>
            <a:ext cx="5237227" cy="29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4">
            <a:alphaModFix/>
          </a:blip>
          <a:srcRect l="9771" t="13958" r="16373" b="10790"/>
          <a:stretch/>
        </p:blipFill>
        <p:spPr>
          <a:xfrm>
            <a:off x="3079775" y="1667825"/>
            <a:ext cx="6064224" cy="347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1"/>
          <p:cNvCxnSpPr/>
          <p:nvPr/>
        </p:nvCxnSpPr>
        <p:spPr>
          <a:xfrm>
            <a:off x="3666650" y="2686375"/>
            <a:ext cx="23805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1"/>
          <p:cNvCxnSpPr/>
          <p:nvPr/>
        </p:nvCxnSpPr>
        <p:spPr>
          <a:xfrm>
            <a:off x="3755775" y="3526275"/>
            <a:ext cx="16800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2281</Words>
  <Application>Microsoft Office PowerPoint</Application>
  <PresentationFormat>화면 슬라이드 쇼(16:9)</PresentationFormat>
  <Paragraphs>253</Paragraphs>
  <Slides>30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굴림</vt:lpstr>
      <vt:lpstr>Arial</vt:lpstr>
      <vt:lpstr>Wingdings</vt:lpstr>
      <vt:lpstr>Malgun Gothic</vt:lpstr>
      <vt:lpstr>돋움체</vt:lpstr>
      <vt:lpstr>Alfa Slab One</vt:lpstr>
      <vt:lpstr>Proxima Nova</vt:lpstr>
      <vt:lpstr>Gameday</vt:lpstr>
      <vt:lpstr>텍스트 마이닝을 활용한 통화정책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n-gram </vt:lpstr>
      <vt:lpstr>n – gram</vt:lpstr>
      <vt:lpstr>차원의 저주 </vt:lpstr>
      <vt:lpstr>차원의 저주 </vt:lpstr>
      <vt:lpstr>차원의 저주 </vt:lpstr>
      <vt:lpstr>PowerPoint 프레젠테이션</vt:lpstr>
      <vt:lpstr>n-gram 차원의 저주 </vt:lpstr>
      <vt:lpstr>n-gram 에서 차원의 저주 </vt:lpstr>
      <vt:lpstr>n-gram 에서 차원의 저주 </vt:lpstr>
      <vt:lpstr>N-gram &amp; (koNLPy vs ekoNLPy) </vt:lpstr>
      <vt:lpstr>n-gram &amp; (koNLPy vs ekoNLPy) </vt:lpstr>
      <vt:lpstr>SO-PMI</vt:lpstr>
      <vt:lpstr>PMI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텍스트 마이닝을 활용한 통화정책 분석</dc:title>
  <cp:lastModifiedBy>KMS</cp:lastModifiedBy>
  <cp:revision>1</cp:revision>
  <dcterms:modified xsi:type="dcterms:W3CDTF">2019-07-11T07:03:42Z</dcterms:modified>
</cp:coreProperties>
</file>